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3" r:id="rId2"/>
    <p:sldMasterId id="2147483662" r:id="rId3"/>
    <p:sldMasterId id="2147483666" r:id="rId4"/>
  </p:sldMasterIdLst>
  <p:handoutMasterIdLst>
    <p:handoutMasterId r:id="rId21"/>
  </p:handoutMasterIdLst>
  <p:sldIdLst>
    <p:sldId id="256" r:id="rId5"/>
    <p:sldId id="258" r:id="rId6"/>
    <p:sldId id="332" r:id="rId7"/>
    <p:sldId id="326" r:id="rId8"/>
    <p:sldId id="327" r:id="rId9"/>
    <p:sldId id="328" r:id="rId10"/>
    <p:sldId id="316" r:id="rId11"/>
    <p:sldId id="333" r:id="rId12"/>
    <p:sldId id="334" r:id="rId13"/>
    <p:sldId id="329" r:id="rId14"/>
    <p:sldId id="335" r:id="rId15"/>
    <p:sldId id="336" r:id="rId16"/>
    <p:sldId id="330" r:id="rId17"/>
    <p:sldId id="337" r:id="rId18"/>
    <p:sldId id="317" r:id="rId19"/>
    <p:sldId id="338" r:id="rId20"/>
  </p:sldIdLst>
  <p:sldSz cx="9144000" cy="6858000" type="screen4x3"/>
  <p:notesSz cx="7315200" cy="96012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0099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15566" autoAdjust="0"/>
    <p:restoredTop sz="94660"/>
  </p:normalViewPr>
  <p:slideViewPr>
    <p:cSldViewPr>
      <p:cViewPr varScale="1">
        <p:scale>
          <a:sx n="96" d="100"/>
          <a:sy n="96" d="100"/>
        </p:scale>
        <p:origin x="156" y="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1" d="100"/>
          <a:sy n="81" d="100"/>
        </p:scale>
        <p:origin x="2766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slideMaster" Target="slideMasters/slideMaster3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0516070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3034231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837151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263718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824453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hoto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74785864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theme" Target="../theme/theme4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3B78B15-197B-4BCA-9E8D-486E981C792F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6760EC-57F0-4A79-8F61-ED9115704460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90462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94B558E-E312-4888-915B-44BBEE595F48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C7D4AF-3251-4176-B2ED-352AF1798B7D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6567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94665E-117C-4EA6-9534-2AD522AF7604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0239F0-0234-4DB9-8BB5-B635F5AB68B7}" type="slidenum">
              <a:rPr lang="en-CA" smtClean="0"/>
              <a:t>‹#›</a:t>
            </a:fld>
            <a:endParaRPr lang="en-CA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71800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C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C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E17780-D5E8-400A-9CAB-09DD299C46AC}" type="datetimeFigureOut">
              <a:rPr lang="en-CA" smtClean="0"/>
              <a:t>15/11/2016</a:t>
            </a:fld>
            <a:endParaRPr lang="en-C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C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ECC6EB-D90A-4C0B-B2AA-E1EBB1566D11}" type="slidenum">
              <a:rPr lang="en-CA" smtClean="0"/>
              <a:t>‹#›</a:t>
            </a:fld>
            <a:endParaRPr lang="en-CA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5428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3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8.png"/><Relationship Id="rId4" Type="http://schemas.openxmlformats.org/officeDocument/2006/relationships/oleObject" Target="../embeddings/Microsoft_Excel_97-2003_Worksheet1.xls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7" Type="http://schemas.openxmlformats.org/officeDocument/2006/relationships/image" Target="../media/image34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hyperlink" Target="http://www.google.ca/url?sa=i&amp;source=images&amp;cd=&amp;cad=rja&amp;docid=RlWBcP0EjlC1cM&amp;tbnid=PbeoP_sQuLzXJM:&amp;ved=0CAgQjRwwAA&amp;url=http://extratorrent.cc/torrent/2998055/National%2BGeographic%2BUSA%2B-%2BAmerica%2BStrikes%2BOil%2B(March%2B2013).html&amp;ei=XstvUuaoF43lyAG0joCgDw&amp;psig=AFQjCNG1FIsZBmJfjzOZ8O6LthNyUZse-g&amp;ust=1383144670440336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8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1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a/url?sa=i&amp;source=images&amp;cd=&amp;cad=rja&amp;docid=DZwIY-2W0KY5zM&amp;tbnid=HAAjvSnEZzdwTM:&amp;ved=0CAgQjRwwAA&amp;url=http://www.canadianart.ca/features/2010/09/01/edward-burtynsky-2/&amp;ei=RCdLUeP0L8yAygH04YHQCA&amp;psig=AFQjCNE2ALKcNYc1wEpdIyChLSCSHC-SFg&amp;ust=1363966148846853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5.jpeg"/><Relationship Id="rId7" Type="http://schemas.openxmlformats.org/officeDocument/2006/relationships/image" Target="../media/image8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6" Type="http://schemas.openxmlformats.org/officeDocument/2006/relationships/hyperlink" Target="http://www.google.ca/url?sa=i&amp;source=images&amp;cd=&amp;cad=rja&amp;docid=DZwIY-2W0KY5zM&amp;tbnid=HAAjvSnEZzdwTM:&amp;ved=0CAgQjRwwAA&amp;url=http://www.canadianart.ca/features/2010/09/01/edward-burtynsky-2/&amp;ei=RCdLUeP0L8yAygH04YHQCA&amp;psig=AFQjCNE2ALKcNYc1wEpdIyChLSCSHC-SFg&amp;ust=1363966148846853" TargetMode="External"/><Relationship Id="rId5" Type="http://schemas.openxmlformats.org/officeDocument/2006/relationships/image" Target="../media/image7.jpeg"/><Relationship Id="rId10" Type="http://schemas.openxmlformats.org/officeDocument/2006/relationships/image" Target="../media/image11.jpeg"/><Relationship Id="rId4" Type="http://schemas.openxmlformats.org/officeDocument/2006/relationships/image" Target="../media/image6.jpeg"/><Relationship Id="rId9" Type="http://schemas.openxmlformats.org/officeDocument/2006/relationships/image" Target="../media/image10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hyperlink" Target="http://us.st11.yimg.com/us.st.yimg.com/I/skyimage_1962_10156354" TargetMode="Externa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2051720" y="2420888"/>
            <a:ext cx="6386567" cy="158417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4200"/>
              </a:lnSpc>
            </a:pPr>
            <a:r>
              <a:rPr lang="en-CA" b="1" spc="-150" dirty="0" smtClean="0"/>
              <a:t>How </a:t>
            </a:r>
            <a:r>
              <a:rPr lang="en-CA" b="1" spc="-150" dirty="0" smtClean="0"/>
              <a:t>does </a:t>
            </a:r>
            <a:r>
              <a:rPr lang="en-CA" b="1" spc="-150" dirty="0"/>
              <a:t>y</a:t>
            </a:r>
            <a:r>
              <a:rPr lang="en-CA" b="1" spc="-150" dirty="0" smtClean="0"/>
              <a:t>our </a:t>
            </a:r>
            <a:r>
              <a:rPr lang="en-CA" b="1" spc="-150" dirty="0"/>
              <a:t>l</a:t>
            </a:r>
            <a:r>
              <a:rPr lang="en-CA" b="1" spc="-150" dirty="0" smtClean="0"/>
              <a:t>ife depend upon </a:t>
            </a:r>
            <a:endParaRPr lang="en-CA" b="1" spc="-150" dirty="0" smtClean="0"/>
          </a:p>
          <a:p>
            <a:pPr algn="l">
              <a:lnSpc>
                <a:spcPts val="4200"/>
              </a:lnSpc>
            </a:pPr>
            <a:r>
              <a:rPr lang="en-CA" b="1" spc="-150"/>
              <a:t>f</a:t>
            </a:r>
            <a:r>
              <a:rPr lang="en-CA" b="1" spc="-150" smtClean="0"/>
              <a:t>ossil </a:t>
            </a:r>
            <a:r>
              <a:rPr lang="en-CA" b="1" spc="-150" dirty="0"/>
              <a:t>e</a:t>
            </a:r>
            <a:r>
              <a:rPr lang="en-CA" b="1" spc="-150" smtClean="0"/>
              <a:t>nergy</a:t>
            </a:r>
            <a:r>
              <a:rPr lang="en-CA" b="1" spc="-150" dirty="0" smtClean="0"/>
              <a:t>?</a:t>
            </a:r>
            <a:endParaRPr lang="en-CA" b="1" spc="-15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1043608" y="2852936"/>
            <a:ext cx="7034639" cy="72008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endParaRPr lang="en-CA" sz="3200" dirty="0"/>
          </a:p>
        </p:txBody>
      </p:sp>
    </p:spTree>
    <p:extLst>
      <p:ext uri="{BB962C8B-B14F-4D97-AF65-F5344CB8AC3E}">
        <p14:creationId xmlns:p14="http://schemas.microsoft.com/office/powerpoint/2010/main" val="394768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hart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59723766"/>
              </p:ext>
            </p:extLst>
          </p:nvPr>
        </p:nvGraphicFramePr>
        <p:xfrm>
          <a:off x="755576" y="1556792"/>
          <a:ext cx="4903317" cy="41198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r:id="rId4" imgW="6376969" imgH="5358848" progId="Excel.Chart.8">
                  <p:embed/>
                </p:oleObj>
              </mc:Choice>
              <mc:Fallback>
                <p:oleObj r:id="rId4" imgW="6376969" imgH="5358848" progId="Excel.Chart.8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556792"/>
                        <a:ext cx="4903317" cy="4119860"/>
                      </a:xfrm>
                      <a:prstGeom prst="rect">
                        <a:avLst/>
                      </a:prstGeom>
                      <a:noFill/>
                      <a:ln w="63500">
                        <a:solidFill>
                          <a:schemeClr val="tx1"/>
                        </a:solidFill>
                      </a:ln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AutoShape 23"/>
          <p:cNvSpPr>
            <a:spLocks noChangeArrowheads="1"/>
          </p:cNvSpPr>
          <p:nvPr/>
        </p:nvSpPr>
        <p:spPr bwMode="auto">
          <a:xfrm>
            <a:off x="1686166" y="3459492"/>
            <a:ext cx="365554" cy="1340363"/>
          </a:xfrm>
          <a:prstGeom prst="upDownArrow">
            <a:avLst>
              <a:gd name="adj1" fmla="val 39831"/>
              <a:gd name="adj2" fmla="val 64576"/>
            </a:avLst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ffectLst>
            <a:glow rad="63500">
              <a:srgbClr val="FFFF00">
                <a:alpha val="60000"/>
              </a:srgbClr>
            </a:glo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US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+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Europe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~50%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1" name="AutoShape 23"/>
          <p:cNvSpPr>
            <a:spLocks noChangeArrowheads="1"/>
          </p:cNvSpPr>
          <p:nvPr/>
        </p:nvSpPr>
        <p:spPr bwMode="auto">
          <a:xfrm>
            <a:off x="3995936" y="2636912"/>
            <a:ext cx="365553" cy="2010544"/>
          </a:xfrm>
          <a:prstGeom prst="upDownArrow">
            <a:avLst>
              <a:gd name="adj1" fmla="val 39831"/>
              <a:gd name="adj2" fmla="val 64576"/>
            </a:avLst>
          </a:prstGeom>
          <a:noFill/>
          <a:ln w="9525">
            <a:solidFill>
              <a:srgbClr val="009999"/>
            </a:solidFill>
            <a:miter lim="800000"/>
            <a:headEnd/>
            <a:tailEnd/>
          </a:ln>
          <a:effectLst>
            <a:glow rad="63500">
              <a:srgbClr val="FFFF00">
                <a:alpha val="60000"/>
              </a:srgbClr>
            </a:glow>
          </a:effectLst>
          <a:extLst/>
        </p:spPr>
        <p:txBody>
          <a:bodyPr wrap="none" anchor="ctr"/>
          <a:lstStyle/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US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+ 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Europe</a:t>
            </a:r>
          </a:p>
          <a:p>
            <a:pPr algn="ctr"/>
            <a:r>
              <a:rPr lang="en-US" sz="1400" b="1" dirty="0" smtClean="0">
                <a:solidFill>
                  <a:srgbClr val="000000"/>
                </a:solidFill>
              </a:rPr>
              <a:t>~50%</a:t>
            </a:r>
            <a:endParaRPr lang="en-US" sz="1400" b="1" dirty="0">
              <a:solidFill>
                <a:srgbClr val="000000"/>
              </a:solidFill>
            </a:endParaRPr>
          </a:p>
        </p:txBody>
      </p:sp>
      <p:sp>
        <p:nvSpPr>
          <p:cNvPr id="12" name="Rectangle 3"/>
          <p:cNvSpPr>
            <a:spLocks noChangeArrowheads="1"/>
          </p:cNvSpPr>
          <p:nvPr/>
        </p:nvSpPr>
        <p:spPr bwMode="auto">
          <a:xfrm>
            <a:off x="3635896" y="4799855"/>
            <a:ext cx="1257300" cy="533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/>
          <a:lstStyle/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GB" b="1" baseline="30000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nd</a:t>
            </a:r>
            <a:r>
              <a:rPr lang="en-GB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Gulf War</a:t>
            </a:r>
            <a:endParaRPr lang="en-GB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311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-108520" y="-45082"/>
            <a:ext cx="5544616" cy="1673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85" y="299051"/>
            <a:ext cx="4307306" cy="2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41912" y="2044420"/>
            <a:ext cx="1371600" cy="772512"/>
          </a:xfrm>
          <a:prstGeom prst="rect">
            <a:avLst/>
          </a:prstGeom>
          <a:noFill/>
          <a:ln w="38100" cmpd="sng">
            <a:solidFill>
              <a:srgbClr val="009999"/>
            </a:solidFill>
            <a:miter lim="800000"/>
            <a:headEnd/>
            <a:tailEnd/>
          </a:ln>
          <a:effectLst>
            <a:glow rad="50800">
              <a:srgbClr val="FF9900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98" y="3068960"/>
            <a:ext cx="4283658" cy="31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9769"/>
            <a:ext cx="4175817" cy="28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97015"/>
            <a:ext cx="4175817" cy="29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63" y="0"/>
            <a:ext cx="879475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63638" y="454489"/>
            <a:ext cx="5544616" cy="7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123" y="44624"/>
            <a:ext cx="8136904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b="1" spc="-150" dirty="0"/>
              <a:t>Convention oil &amp; gas reserves (in early 2000s)</a:t>
            </a:r>
          </a:p>
        </p:txBody>
      </p:sp>
    </p:spTree>
    <p:extLst>
      <p:ext uri="{BB962C8B-B14F-4D97-AF65-F5344CB8AC3E}">
        <p14:creationId xmlns:p14="http://schemas.microsoft.com/office/powerpoint/2010/main" val="2510666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798" y="3068960"/>
            <a:ext cx="4283658" cy="31343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-108520" y="-45082"/>
            <a:ext cx="5544616" cy="167388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2385" y="542918"/>
            <a:ext cx="4307306" cy="29580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8"/>
          <p:cNvSpPr>
            <a:spLocks noChangeArrowheads="1"/>
          </p:cNvSpPr>
          <p:nvPr/>
        </p:nvSpPr>
        <p:spPr bwMode="auto">
          <a:xfrm>
            <a:off x="7317963" y="2296448"/>
            <a:ext cx="1371600" cy="772512"/>
          </a:xfrm>
          <a:prstGeom prst="rect">
            <a:avLst/>
          </a:prstGeom>
          <a:noFill/>
          <a:ln w="38100" cmpd="sng">
            <a:solidFill>
              <a:srgbClr val="009999"/>
            </a:solidFill>
            <a:miter lim="800000"/>
            <a:headEnd/>
            <a:tailEnd/>
          </a:ln>
          <a:effectLst>
            <a:glow rad="50800">
              <a:srgbClr val="FF9900"/>
            </a:glow>
            <a:outerShdw dist="35921" dir="2700000" algn="ctr" rotWithShape="0">
              <a:srgbClr val="808080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/>
          <a:p>
            <a:pPr>
              <a:defRPr/>
            </a:pPr>
            <a:endParaRPr lang="en-CA"/>
          </a:p>
        </p:txBody>
      </p:sp>
      <p:pic>
        <p:nvPicPr>
          <p:cNvPr id="9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469769"/>
            <a:ext cx="4175817" cy="2887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3" y="3297015"/>
            <a:ext cx="4175817" cy="2974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963" y="0"/>
            <a:ext cx="879475" cy="10668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-63638" y="454489"/>
            <a:ext cx="5544616" cy="7891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50123" y="44624"/>
            <a:ext cx="8136904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b="1" spc="-150" dirty="0"/>
              <a:t>Convention oil &amp; gas reserves (in early 2000s)</a:t>
            </a:r>
          </a:p>
        </p:txBody>
      </p:sp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2" y="1371600"/>
            <a:ext cx="6248400" cy="3934370"/>
          </a:xfrm>
          <a:prstGeom prst="rect">
            <a:avLst/>
          </a:prstGeom>
          <a:noFill/>
          <a:ln>
            <a:noFill/>
          </a:ln>
          <a:effectLst>
            <a:glow rad="571500">
              <a:srgbClr val="FFC000"/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Rectangle 2"/>
          <p:cNvSpPr txBox="1">
            <a:spLocks noChangeArrowheads="1"/>
          </p:cNvSpPr>
          <p:nvPr/>
        </p:nvSpPr>
        <p:spPr bwMode="auto">
          <a:xfrm>
            <a:off x="1035871" y="691055"/>
            <a:ext cx="6618288" cy="457200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vert="horz" wrap="square" lIns="90000" tIns="46800" rIns="90000" bIns="46800" numCol="1" anchor="ctr" anchorCtr="0" compatLnSpc="1">
            <a:prstTxWarp prst="textNoShape">
              <a:avLst/>
            </a:prstTxWarp>
          </a:bodyPr>
          <a:lstStyle>
            <a:lvl1pPr algn="ctr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+mj-lt"/>
                <a:ea typeface="+mj-ea"/>
                <a:cs typeface="+mj-cs"/>
              </a:defRPr>
            </a:lvl1pPr>
            <a:lvl2pPr algn="ctr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2pPr>
            <a:lvl3pPr algn="ctr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3pPr>
            <a:lvl4pPr algn="ctr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4pPr>
            <a:lvl5pPr algn="ctr" defTabSz="457200" rtl="0" eaLnBrk="0" fontAlgn="base" hangingPunct="0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5pPr>
            <a:lvl6pPr marL="457200" algn="ctr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6pPr>
            <a:lvl7pPr marL="914400" algn="ctr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7pPr>
            <a:lvl8pPr marL="1371600" algn="ctr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8pPr>
            <a:lvl9pPr marL="1828800" algn="ctr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sz="4400">
                <a:solidFill>
                  <a:srgbClr val="FFFFFF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800" b="1" kern="0" dirty="0" smtClean="0">
                <a:solidFill>
                  <a:schemeClr val="bg1"/>
                </a:solidFill>
              </a:rPr>
              <a:t>CONVENTIONAL OIL &amp; NAT’L GAS COMBINED – BP </a:t>
            </a:r>
            <a:r>
              <a:rPr lang="en-GB" sz="1800" b="1" kern="0" dirty="0" err="1" smtClean="0">
                <a:solidFill>
                  <a:schemeClr val="bg1"/>
                </a:solidFill>
              </a:rPr>
              <a:t>est.s</a:t>
            </a:r>
            <a:endParaRPr lang="en-GB" sz="1800" kern="0" dirty="0" smtClean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993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484784"/>
            <a:ext cx="8136904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200" b="1" spc="-150" dirty="0"/>
              <a:t>BUT also, very recently…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7584" y="2247106"/>
            <a:ext cx="2124075" cy="1371600"/>
          </a:xfrm>
          <a:prstGeom prst="rect">
            <a:avLst/>
          </a:prstGeom>
          <a:ln w="63500">
            <a:solidFill>
              <a:srgbClr val="009999"/>
            </a:solidFill>
          </a:ln>
        </p:spPr>
      </p:pic>
      <p:pic>
        <p:nvPicPr>
          <p:cNvPr id="7" name="Picture 2" descr="Image result for oil sands albert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247106"/>
            <a:ext cx="4472132" cy="3486150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8937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http://www.ultraimg.com/images/EoQNX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543" y="1372824"/>
            <a:ext cx="3238125" cy="4719567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2935" y="575475"/>
            <a:ext cx="4481513" cy="5517821"/>
          </a:xfrm>
          <a:prstGeom prst="rect">
            <a:avLst/>
          </a:prstGeom>
          <a:noFill/>
          <a:ln w="6350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5347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 txBox="1">
            <a:spLocks/>
          </p:cNvSpPr>
          <p:nvPr/>
        </p:nvSpPr>
        <p:spPr>
          <a:xfrm>
            <a:off x="295906" y="5733256"/>
            <a:ext cx="8092518" cy="43204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1400" spc="-150" dirty="0" smtClean="0">
                <a:solidFill>
                  <a:srgbClr val="000000"/>
                </a:solidFill>
              </a:rPr>
              <a:t>http</a:t>
            </a:r>
            <a:r>
              <a:rPr lang="en-CA" sz="1400" spc="-150" dirty="0">
                <a:solidFill>
                  <a:srgbClr val="000000"/>
                </a:solidFill>
              </a:rPr>
              <a:t>://ngm.nationalgeographic.com/2013/03/bakken-shale-oil/dobb-text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395536" y="1290995"/>
            <a:ext cx="3327624" cy="4330933"/>
            <a:chOff x="26276" y="157231"/>
            <a:chExt cx="4568941" cy="5946518"/>
          </a:xfrm>
        </p:grpSpPr>
        <p:pic>
          <p:nvPicPr>
            <p:cNvPr id="5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9924" y="1767917"/>
              <a:ext cx="4545293" cy="433583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276" y="157231"/>
              <a:ext cx="4545293" cy="159536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8" name="Picture 2" descr="http://www.capp.ca/~/media/images/customerportal/page-images/media/priorities-title--page.jpg?la=en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90994"/>
            <a:ext cx="3468020" cy="4491645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Rectangle 8"/>
          <p:cNvSpPr/>
          <p:nvPr/>
        </p:nvSpPr>
        <p:spPr>
          <a:xfrm>
            <a:off x="380280" y="1290995"/>
            <a:ext cx="3399632" cy="4514269"/>
          </a:xfrm>
          <a:prstGeom prst="rect">
            <a:avLst/>
          </a:prstGeom>
          <a:noFill/>
          <a:ln w="63500">
            <a:solidFill>
              <a:srgbClr val="0099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CA"/>
          </a:p>
        </p:txBody>
      </p:sp>
    </p:spTree>
    <p:extLst>
      <p:ext uri="{BB962C8B-B14F-4D97-AF65-F5344CB8AC3E}">
        <p14:creationId xmlns:p14="http://schemas.microsoft.com/office/powerpoint/2010/main" val="2181253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83568" y="1340768"/>
            <a:ext cx="8136904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3200" b="1" spc="-150" dirty="0"/>
              <a:t>The Oil Sands in Alberta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5206" y="1916832"/>
            <a:ext cx="3685971" cy="2764478"/>
          </a:xfrm>
          <a:prstGeom prst="rect">
            <a:avLst/>
          </a:prstGeom>
          <a:ln w="63500">
            <a:solidFill>
              <a:srgbClr val="009999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5728" y="1916832"/>
            <a:ext cx="3697497" cy="2764478"/>
          </a:xfrm>
          <a:prstGeom prst="rect">
            <a:avLst/>
          </a:prstGeom>
          <a:ln w="63500">
            <a:solidFill>
              <a:srgbClr val="009999"/>
            </a:solidFill>
          </a:ln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727954" y="5517232"/>
            <a:ext cx="8092518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1800" spc="-150" dirty="0">
                <a:solidFill>
                  <a:srgbClr val="000000"/>
                </a:solidFill>
              </a:rPr>
              <a:t>‘the biggest open pit mining project in the world’ (</a:t>
            </a:r>
            <a:r>
              <a:rPr lang="en-CA" sz="1800" spc="-150" dirty="0" err="1">
                <a:solidFill>
                  <a:srgbClr val="000000"/>
                </a:solidFill>
              </a:rPr>
              <a:t>Burtynsky</a:t>
            </a:r>
            <a:r>
              <a:rPr lang="en-CA" sz="1800" spc="-150" dirty="0">
                <a:solidFill>
                  <a:srgbClr val="000000"/>
                </a:solidFill>
              </a:rPr>
              <a:t>) 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727954" y="5157192"/>
            <a:ext cx="8092518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1800" b="1" spc="-150" dirty="0">
                <a:solidFill>
                  <a:srgbClr val="009999"/>
                </a:solidFill>
              </a:rPr>
              <a:t>‘ripping away the Boreal to get to the oil’ (Rees)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9999"/>
              </a:solidFill>
            </a:endParaRP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755576" y="4645306"/>
            <a:ext cx="8092518" cy="36004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1200" spc="-150" dirty="0">
                <a:solidFill>
                  <a:srgbClr val="000000"/>
                </a:solidFill>
              </a:rPr>
              <a:t>Extraction 1: surface mining</a:t>
            </a:r>
          </a:p>
        </p:txBody>
      </p:sp>
    </p:spTree>
    <p:extLst>
      <p:ext uri="{BB962C8B-B14F-4D97-AF65-F5344CB8AC3E}">
        <p14:creationId xmlns:p14="http://schemas.microsoft.com/office/powerpoint/2010/main" val="4210236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/>
          <p:cNvSpPr txBox="1">
            <a:spLocks/>
          </p:cNvSpPr>
          <p:nvPr/>
        </p:nvSpPr>
        <p:spPr>
          <a:xfrm>
            <a:off x="778839" y="5607184"/>
            <a:ext cx="8365161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world’s </a:t>
            </a:r>
            <a:r>
              <a:rPr lang="en-CA" sz="2800" b="1" spc="-150" dirty="0" smtClean="0">
                <a:solidFill>
                  <a:srgbClr val="000000"/>
                </a:solidFill>
              </a:rPr>
              <a:t>Net </a:t>
            </a:r>
            <a:r>
              <a:rPr lang="en-CA" sz="2800" b="1" spc="-150" dirty="0">
                <a:solidFill>
                  <a:srgbClr val="000000"/>
                </a:solidFill>
              </a:rPr>
              <a:t>Primary </a:t>
            </a:r>
            <a:r>
              <a:rPr lang="en-CA" sz="2800" b="1" spc="-150" dirty="0" smtClean="0">
                <a:solidFill>
                  <a:srgbClr val="000000"/>
                </a:solidFill>
              </a:rPr>
              <a:t>Energy  </a:t>
            </a:r>
            <a:r>
              <a:rPr lang="en-CA" sz="2800" spc="-150" dirty="0" smtClean="0">
                <a:solidFill>
                  <a:srgbClr val="000000"/>
                </a:solidFill>
              </a:rPr>
              <a:t>supply</a:t>
            </a:r>
            <a:r>
              <a:rPr lang="en-CA" sz="2800" spc="-150" dirty="0">
                <a:solidFill>
                  <a:srgbClr val="000000"/>
                </a:solidFill>
              </a:rPr>
              <a:t>: </a:t>
            </a:r>
            <a:r>
              <a:rPr lang="en-CA" sz="2800" b="1" spc="-150" dirty="0" smtClean="0">
                <a:solidFill>
                  <a:srgbClr val="000000"/>
                </a:solidFill>
              </a:rPr>
              <a:t>80</a:t>
            </a:r>
            <a:r>
              <a:rPr lang="en-CA" sz="2800" b="1" spc="-150" dirty="0">
                <a:solidFill>
                  <a:srgbClr val="000000"/>
                </a:solidFill>
              </a:rPr>
              <a:t>% </a:t>
            </a:r>
            <a:r>
              <a:rPr lang="en-CA" sz="2800" spc="-150" dirty="0">
                <a:solidFill>
                  <a:srgbClr val="000000"/>
                </a:solidFill>
              </a:rPr>
              <a:t>fossil fuels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0" y="0"/>
            <a:ext cx="9180513" cy="5417347"/>
            <a:chOff x="-36513" y="18256"/>
            <a:chExt cx="8220590" cy="4850904"/>
          </a:xfrm>
        </p:grpSpPr>
        <p:pic>
          <p:nvPicPr>
            <p:cNvPr id="15" name="Picture 14" descr="http://www.petapixel.com/assets/uploads/2012/12/airpla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212976"/>
              <a:ext cx="2486281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Japan smo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8257"/>
              <a:ext cx="2463006" cy="144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1412775"/>
              <a:ext cx="2575015" cy="193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hipp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737736"/>
              <a:ext cx="3508469" cy="180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http://www.canadianart.ca/wp-content/uploads/online/see-it/2010/05/26/burtynsky1_1000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8256"/>
              <a:ext cx="4157226" cy="332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8257"/>
              <a:ext cx="2292350" cy="222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5890400" y="1947035"/>
              <a:ext cx="2293677" cy="2922125"/>
              <a:chOff x="4032" y="1728"/>
              <a:chExt cx="1728" cy="225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1728"/>
                <a:ext cx="1728" cy="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4032" y="1728"/>
                <a:ext cx="1728" cy="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979840"/>
              <a:ext cx="3495803" cy="88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100042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/>
          <p:cNvGrpSpPr/>
          <p:nvPr/>
        </p:nvGrpSpPr>
        <p:grpSpPr>
          <a:xfrm>
            <a:off x="0" y="0"/>
            <a:ext cx="9180513" cy="5417347"/>
            <a:chOff x="-36513" y="18256"/>
            <a:chExt cx="8220590" cy="4850904"/>
          </a:xfrm>
        </p:grpSpPr>
        <p:pic>
          <p:nvPicPr>
            <p:cNvPr id="15" name="Picture 14" descr="http://www.petapixel.com/assets/uploads/2012/12/airplane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3212976"/>
              <a:ext cx="2486281" cy="165618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8" descr="Japan smog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2" y="18257"/>
              <a:ext cx="2463006" cy="144701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0" name="Picture 9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-36513" y="1412775"/>
              <a:ext cx="2575015" cy="193126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3" name="Picture 12" descr="shipping"/>
            <p:cNvPicPr>
              <a:picLocks noChangeAspect="1" noChangeArrowheads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2737736"/>
              <a:ext cx="3508469" cy="180284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15" descr="http://www.canadianart.ca/wp-content/uploads/online/see-it/2010/05/26/burtynsky1_1000.jpg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18256"/>
              <a:ext cx="4157226" cy="332578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1" name="Picture 10"/>
            <p:cNvPicPr>
              <a:picLocks noChangeAspect="1" noChangeArrowheads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68144" y="18257"/>
              <a:ext cx="2292350" cy="22209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pic>
        <p:grpSp>
          <p:nvGrpSpPr>
            <p:cNvPr id="12" name="Group 11"/>
            <p:cNvGrpSpPr>
              <a:grpSpLocks/>
            </p:cNvGrpSpPr>
            <p:nvPr/>
          </p:nvGrpSpPr>
          <p:grpSpPr bwMode="auto">
            <a:xfrm>
              <a:off x="5890400" y="1947035"/>
              <a:ext cx="2293677" cy="2922125"/>
              <a:chOff x="4032" y="1728"/>
              <a:chExt cx="1728" cy="2250"/>
            </a:xfrm>
          </p:grpSpPr>
          <p:pic>
            <p:nvPicPr>
              <p:cNvPr id="17" name="Picture 16"/>
              <p:cNvPicPr>
                <a:picLocks noChangeAspect="1" noChangeArrowheads="1"/>
              </p:cNvPicPr>
              <p:nvPr/>
            </p:nvPicPr>
            <p:blipFill>
              <a:blip r:embed="rId9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4032" y="1728"/>
                <a:ext cx="1728" cy="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pic>
          <p:sp>
            <p:nvSpPr>
              <p:cNvPr id="18" name="Text Box 11"/>
              <p:cNvSpPr txBox="1">
                <a:spLocks noChangeArrowheads="1"/>
              </p:cNvSpPr>
              <p:nvPr/>
            </p:nvSpPr>
            <p:spPr bwMode="auto">
              <a:xfrm>
                <a:off x="4032" y="1728"/>
                <a:ext cx="1728" cy="2250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wrap="none" anchor="ctr"/>
              <a:lstStyle>
                <a:defPPr>
                  <a:defRPr lang="en-GB"/>
                </a:defPPr>
                <a:lvl1pPr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1pPr>
                <a:lvl2pPr marL="4572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2pPr>
                <a:lvl3pPr marL="9144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3pPr>
                <a:lvl4pPr marL="13716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4pPr>
                <a:lvl5pPr marL="1828800" algn="l" defTabSz="457200" rtl="0" fontAlgn="base">
                  <a:lnSpc>
                    <a:spcPct val="87000"/>
                  </a:lnSpc>
                  <a:spcBef>
                    <a:spcPct val="0"/>
                  </a:spcBef>
                  <a:spcAft>
                    <a:spcPct val="0"/>
                  </a:spcAft>
                  <a:buClr>
                    <a:srgbClr val="FFFFFF"/>
                  </a:buClr>
                  <a:buSzPct val="100000"/>
                  <a:buFont typeface="Arial" charset="0"/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kern="1200">
                    <a:solidFill>
                      <a:schemeClr val="bg1"/>
                    </a:solidFill>
                    <a:latin typeface="Arial" charset="0"/>
                    <a:ea typeface="+mn-ea"/>
                    <a:cs typeface="+mn-cs"/>
                  </a:defRPr>
                </a:lvl9pPr>
              </a:lstStyle>
              <a:p>
                <a:pPr eaLnBrk="1" hangingPunct="1"/>
                <a:endParaRPr lang="en-US"/>
              </a:p>
            </p:txBody>
          </p:sp>
        </p:grpSp>
        <p:pic>
          <p:nvPicPr>
            <p:cNvPr id="14" name="Picture 13"/>
            <p:cNvPicPr>
              <a:picLocks noChangeAspect="1" noChangeArrowheads="1"/>
            </p:cNvPicPr>
            <p:nvPr/>
          </p:nvPicPr>
          <p:blipFill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11760" y="3979840"/>
              <a:ext cx="3495803" cy="8893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117379" y="67204"/>
            <a:ext cx="249940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explosive industrial growth</a:t>
            </a:r>
          </a:p>
        </p:txBody>
      </p:sp>
      <p:sp>
        <p:nvSpPr>
          <p:cNvPr id="19" name="Rectangle 18"/>
          <p:cNvSpPr/>
          <p:nvPr/>
        </p:nvSpPr>
        <p:spPr>
          <a:xfrm>
            <a:off x="3436463" y="4424181"/>
            <a:ext cx="274786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Industrialization of agriculture</a:t>
            </a:r>
          </a:p>
        </p:txBody>
      </p:sp>
      <p:sp>
        <p:nvSpPr>
          <p:cNvPr id="20" name="Rectangle 19"/>
          <p:cNvSpPr/>
          <p:nvPr/>
        </p:nvSpPr>
        <p:spPr>
          <a:xfrm>
            <a:off x="6737221" y="984452"/>
            <a:ext cx="201124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rise of auto-based societies</a:t>
            </a:r>
            <a:r>
              <a:rPr lang="en-GB" sz="1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…&amp; urban form</a:t>
            </a:r>
          </a:p>
          <a:p>
            <a:pPr>
              <a:lnSpc>
                <a:spcPct val="100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endParaRPr lang="en-GB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60593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lick to enlarge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128"/>
            <a:ext cx="9144000" cy="45735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3275856" y="3068960"/>
            <a:ext cx="8365161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chemeClr val="bg1"/>
                </a:solidFill>
              </a:rPr>
              <a:t>What is powering this picture?</a:t>
            </a: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8" y="4077072"/>
            <a:ext cx="2074514" cy="2147402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2763047" y="5480066"/>
            <a:ext cx="8365161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1/3 Oil</a:t>
            </a:r>
            <a:endParaRPr lang="en-CA" sz="2800" spc="-150" dirty="0">
              <a:solidFill>
                <a:schemeClr val="bg1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11" name="AutoShape 4"/>
          <p:cNvSpPr>
            <a:spLocks noChangeArrowheads="1"/>
          </p:cNvSpPr>
          <p:nvPr/>
        </p:nvSpPr>
        <p:spPr bwMode="auto">
          <a:xfrm rot="11052254">
            <a:off x="1985641" y="5575534"/>
            <a:ext cx="790471" cy="313121"/>
          </a:xfrm>
          <a:prstGeom prst="rightArrow">
            <a:avLst>
              <a:gd name="adj1" fmla="val 50000"/>
              <a:gd name="adj2" fmla="val 50121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lIns="82954" tIns="41477" rIns="82954" bIns="41477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2763047" y="4956123"/>
            <a:ext cx="8365161" cy="523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>
                <a:solidFill>
                  <a:srgbClr val="000000"/>
                </a:solidFill>
              </a:rPr>
              <a:t>‘lifeblood’ of </a:t>
            </a:r>
            <a:r>
              <a:rPr lang="en-CA" sz="2800" spc="-150" dirty="0" smtClean="0">
                <a:solidFill>
                  <a:srgbClr val="000000"/>
                </a:solidFill>
              </a:rPr>
              <a:t>industrial metabolism</a:t>
            </a:r>
            <a:endParaRPr lang="en-CA" sz="2800" spc="-150" dirty="0">
              <a:solidFill>
                <a:srgbClr val="000000"/>
              </a:solidFill>
            </a:endParaRP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179512" y="3553128"/>
            <a:ext cx="1742976" cy="523944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1800" spc="-150" dirty="0" smtClean="0">
                <a:solidFill>
                  <a:schemeClr val="bg1"/>
                </a:solidFill>
              </a:rPr>
              <a:t>81% fossil energy</a:t>
            </a:r>
            <a:endParaRPr lang="en-CA" sz="1800" spc="-15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9869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708920"/>
            <a:ext cx="4191000" cy="3276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539552" y="2327920"/>
            <a:ext cx="4191000" cy="685800"/>
          </a:xfrm>
          <a:prstGeom prst="rect">
            <a:avLst/>
          </a:prstGeom>
          <a:solidFill>
            <a:schemeClr val="tx1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sz="1600" b="1" dirty="0" smtClean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 Energy Sources, 1850-2005</a:t>
            </a:r>
            <a:endParaRPr lang="en-GB" sz="1600" b="1" dirty="0">
              <a:solidFill>
                <a:srgbClr val="FFFF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tangle 8"/>
          <p:cNvSpPr>
            <a:spLocks noChangeArrowheads="1"/>
          </p:cNvSpPr>
          <p:nvPr/>
        </p:nvSpPr>
        <p:spPr bwMode="auto">
          <a:xfrm>
            <a:off x="4860032" y="2327920"/>
            <a:ext cx="3962400" cy="2057400"/>
          </a:xfrm>
          <a:prstGeom prst="rect">
            <a:avLst/>
          </a:prstGeom>
          <a:solidFill>
            <a:schemeClr val="tx1"/>
          </a:solidFill>
          <a:ln w="9360">
            <a:solidFill>
              <a:srgbClr val="FFFFFF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pic>
        <p:nvPicPr>
          <p:cNvPr id="10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8632" y="2937520"/>
            <a:ext cx="3505200" cy="1290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1" name="Rectangle 10"/>
          <p:cNvSpPr>
            <a:spLocks noChangeArrowheads="1"/>
          </p:cNvSpPr>
          <p:nvPr/>
        </p:nvSpPr>
        <p:spPr bwMode="auto">
          <a:xfrm>
            <a:off x="5164832" y="2404120"/>
            <a:ext cx="3276600" cy="3810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360">
                <a:solidFill>
                  <a:srgbClr val="FFFFFF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>
              <a:lnSpc>
                <a:spcPct val="93000"/>
              </a:lnSpc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en-GB" b="1"/>
              <a:t>Million tons of oil equivalent</a:t>
            </a:r>
          </a:p>
        </p:txBody>
      </p:sp>
      <p:sp>
        <p:nvSpPr>
          <p:cNvPr id="12" name="Title 1"/>
          <p:cNvSpPr txBox="1">
            <a:spLocks/>
          </p:cNvSpPr>
          <p:nvPr/>
        </p:nvSpPr>
        <p:spPr>
          <a:xfrm>
            <a:off x="457271" y="1583276"/>
            <a:ext cx="8365161" cy="50405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b="1" spc="-150" dirty="0" smtClean="0">
                <a:solidFill>
                  <a:srgbClr val="009999"/>
                </a:solidFill>
              </a:rPr>
              <a:t>World Fossil Energy Consumption </a:t>
            </a:r>
            <a:endParaRPr lang="en-CA" sz="2800" b="1" spc="-150" dirty="0">
              <a:solidFill>
                <a:srgbClr val="009999"/>
              </a:solidFill>
            </a:endParaRPr>
          </a:p>
          <a:p>
            <a:pPr algn="l">
              <a:lnSpc>
                <a:spcPts val="3200"/>
              </a:lnSpc>
            </a:pPr>
            <a:endParaRPr lang="en-CA" sz="2800" spc="-15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86077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816424" y="575602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CA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Mtoe</a:t>
            </a:r>
            <a:r>
              <a:rPr lang="en-CA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: </a:t>
            </a:r>
            <a:r>
              <a:rPr lang="en-CA" sz="1000" dirty="0" err="1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megatonne</a:t>
            </a:r>
            <a:r>
              <a:rPr lang="en-CA" sz="1000" dirty="0">
                <a:solidFill>
                  <a:srgbClr val="000000"/>
                </a:solidFill>
                <a:latin typeface="Arial" pitchFamily="34" charset="0"/>
                <a:cs typeface="Arial" pitchFamily="34" charset="0"/>
              </a:rPr>
              <a:t> of oil equivalent</a:t>
            </a:r>
          </a:p>
        </p:txBody>
      </p:sp>
      <p:pic>
        <p:nvPicPr>
          <p:cNvPr id="7" name="Picture 6" descr="IEA - Total Primary Energy Supply 1971-200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1268760"/>
            <a:ext cx="3139214" cy="2759075"/>
          </a:xfrm>
          <a:prstGeom prst="rect">
            <a:avLst/>
          </a:prstGeom>
          <a:noFill/>
          <a:ln w="63500">
            <a:solidFill>
              <a:srgbClr val="009999"/>
            </a:solidFill>
          </a:ln>
          <a:extLst/>
        </p:spPr>
      </p:pic>
      <p:pic>
        <p:nvPicPr>
          <p:cNvPr id="9" name="Picture 8" descr="IEA - Total Primary Energy Supply 1973 and 2006 - pi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268760"/>
            <a:ext cx="4114800" cy="2759075"/>
          </a:xfrm>
          <a:prstGeom prst="rect">
            <a:avLst/>
          </a:prstGeom>
          <a:noFill/>
          <a:ln w="63500">
            <a:solidFill>
              <a:srgbClr val="009999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3" name="Group 2"/>
          <p:cNvGrpSpPr/>
          <p:nvPr/>
        </p:nvGrpSpPr>
        <p:grpSpPr>
          <a:xfrm>
            <a:off x="427112" y="4149080"/>
            <a:ext cx="3352800" cy="1828800"/>
            <a:chOff x="-7168" y="3873745"/>
            <a:chExt cx="3352800" cy="1828800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-7168" y="3873745"/>
              <a:ext cx="3352800" cy="1828800"/>
            </a:xfrm>
            <a:prstGeom prst="rect">
              <a:avLst/>
            </a:prstGeom>
            <a:noFill/>
            <a:ln w="63500">
              <a:solidFill>
                <a:srgbClr val="009999"/>
              </a:solidFill>
              <a:miter lim="800000"/>
              <a:headEnd/>
              <a:tailEnd/>
            </a:ln>
            <a:effectLst/>
            <a:extLst/>
          </p:spPr>
          <p:txBody>
            <a:bodyPr wrap="none" lIns="90000" tIns="46800" rIns="90000" bIns="46800" anchor="ctr"/>
            <a:lstStyle>
              <a:defPPr>
                <a:defRPr lang="en-GB"/>
              </a:defPPr>
              <a:lvl1pPr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>
                <a:lnSpc>
                  <a:spcPct val="93000"/>
                </a:lnSpc>
                <a:buClr>
                  <a:srgbClr val="010303"/>
                </a:buClr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sz="2000" b="1" dirty="0">
                  <a:solidFill>
                    <a:srgbClr val="010303"/>
                  </a:solidFill>
                </a:rPr>
                <a:t>In 2006 (of this 81%):</a:t>
              </a:r>
            </a:p>
            <a:p>
              <a:pPr lvl="1">
                <a:lnSpc>
                  <a:spcPct val="93000"/>
                </a:lnSpc>
                <a:buClr>
                  <a:srgbClr val="010303"/>
                </a:buCl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>
                  <a:solidFill>
                    <a:srgbClr val="010303"/>
                  </a:solidFill>
                </a:rPr>
                <a:t>OIL 			</a:t>
              </a:r>
              <a:r>
                <a:rPr lang="en-GB" b="1" dirty="0" smtClean="0">
                  <a:solidFill>
                    <a:srgbClr val="010303"/>
                  </a:solidFill>
                </a:rPr>
                <a:t>~</a:t>
              </a:r>
              <a:r>
                <a:rPr lang="en-GB" b="1" dirty="0">
                  <a:solidFill>
                    <a:srgbClr val="010303"/>
                  </a:solidFill>
                </a:rPr>
                <a:t>34.4%</a:t>
              </a:r>
            </a:p>
            <a:p>
              <a:pPr lvl="1">
                <a:lnSpc>
                  <a:spcPct val="93000"/>
                </a:lnSpc>
                <a:buClr>
                  <a:srgbClr val="010303"/>
                </a:buCl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>
                  <a:solidFill>
                    <a:srgbClr val="010303"/>
                  </a:solidFill>
                </a:rPr>
                <a:t>COAL 			~26%</a:t>
              </a:r>
            </a:p>
            <a:p>
              <a:pPr lvl="1">
                <a:lnSpc>
                  <a:spcPct val="93000"/>
                </a:lnSpc>
                <a:buClr>
                  <a:srgbClr val="010303"/>
                </a:buClr>
                <a:buFont typeface="Arial" charset="0"/>
                <a:buChar char="•"/>
                <a:tabLst>
                  <a:tab pos="0" algn="l"/>
                  <a:tab pos="457200" algn="l"/>
                  <a:tab pos="914400" algn="l"/>
                  <a:tab pos="1371600" algn="l"/>
                  <a:tab pos="1828800" algn="l"/>
                  <a:tab pos="2286000" algn="l"/>
                  <a:tab pos="2743200" algn="l"/>
                  <a:tab pos="3200400" algn="l"/>
                  <a:tab pos="3657600" algn="l"/>
                  <a:tab pos="4114800" algn="l"/>
                  <a:tab pos="4572000" algn="l"/>
                  <a:tab pos="5029200" algn="l"/>
                  <a:tab pos="5486400" algn="l"/>
                  <a:tab pos="5943600" algn="l"/>
                  <a:tab pos="6400800" algn="l"/>
                  <a:tab pos="6858000" algn="l"/>
                  <a:tab pos="7315200" algn="l"/>
                  <a:tab pos="7772400" algn="l"/>
                  <a:tab pos="8229600" algn="l"/>
                  <a:tab pos="8686800" algn="l"/>
                  <a:tab pos="9144000" algn="l"/>
                </a:tabLst>
              </a:pPr>
              <a:r>
                <a:rPr lang="en-GB" b="1" dirty="0">
                  <a:solidFill>
                    <a:srgbClr val="010303"/>
                  </a:solidFill>
                </a:rPr>
                <a:t>NAT’L GAS 		~20.5%</a:t>
              </a:r>
            </a:p>
          </p:txBody>
        </p:sp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874912" y="4109214"/>
              <a:ext cx="685800" cy="487288"/>
            </a:xfrm>
            <a:prstGeom prst="ellipse">
              <a:avLst/>
            </a:prstGeom>
            <a:noFill/>
            <a:ln w="38100">
              <a:solidFill>
                <a:srgbClr val="009999"/>
              </a:solidFill>
              <a:round/>
              <a:headEnd/>
              <a:tailEnd/>
            </a:ln>
            <a:effectLst>
              <a:glow rad="190500">
                <a:srgbClr val="FFFF00">
                  <a:alpha val="28000"/>
                </a:srgbClr>
              </a:glow>
              <a:outerShdw dist="35921" dir="2700000" algn="ctr" rotWithShape="0">
                <a:schemeClr val="bg2"/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</a:extLst>
          </p:spPr>
          <p:txBody>
            <a:bodyPr wrap="none" anchor="ctr"/>
            <a:lstStyle>
              <a:defPPr>
                <a:defRPr lang="en-GB"/>
              </a:defPPr>
              <a:lvl1pPr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defTabSz="457200" rtl="0" fontAlgn="base">
                <a:lnSpc>
                  <a:spcPct val="87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FFFFF"/>
                </a:buClr>
                <a:buSzPct val="100000"/>
                <a:buFont typeface="Arial" charset="0"/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bg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endParaRPr lang="en-CA"/>
            </a:p>
          </p:txBody>
        </p:sp>
      </p:grpSp>
      <p:sp>
        <p:nvSpPr>
          <p:cNvPr id="11" name="Oval 10"/>
          <p:cNvSpPr>
            <a:spLocks noChangeArrowheads="1"/>
          </p:cNvSpPr>
          <p:nvPr/>
        </p:nvSpPr>
        <p:spPr bwMode="auto">
          <a:xfrm>
            <a:off x="4030216" y="2996952"/>
            <a:ext cx="685800" cy="487288"/>
          </a:xfrm>
          <a:prstGeom prst="ellipse">
            <a:avLst/>
          </a:prstGeom>
          <a:noFill/>
          <a:ln w="38100">
            <a:solidFill>
              <a:srgbClr val="009999"/>
            </a:solidFill>
            <a:round/>
            <a:headEnd/>
            <a:tailEnd/>
          </a:ln>
          <a:effectLst>
            <a:glow rad="190500">
              <a:srgbClr val="FFFF00">
                <a:alpha val="28000"/>
              </a:srgbClr>
            </a:glow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</a:extLst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endParaRPr lang="en-CA"/>
          </a:p>
        </p:txBody>
      </p:sp>
      <p:sp>
        <p:nvSpPr>
          <p:cNvPr id="12" name="AutoShape 9"/>
          <p:cNvSpPr>
            <a:spLocks noChangeArrowheads="1"/>
          </p:cNvSpPr>
          <p:nvPr/>
        </p:nvSpPr>
        <p:spPr bwMode="auto">
          <a:xfrm>
            <a:off x="4941386" y="2980504"/>
            <a:ext cx="533400" cy="496592"/>
          </a:xfrm>
          <a:prstGeom prst="upDownArrow">
            <a:avLst>
              <a:gd name="adj1" fmla="val 50000"/>
              <a:gd name="adj2" fmla="val 20074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</a:rPr>
              <a:t>87</a:t>
            </a:r>
            <a:r>
              <a:rPr lang="en-US" sz="800" b="1" dirty="0">
                <a:solidFill>
                  <a:srgbClr val="000000"/>
                </a:solidFill>
              </a:rPr>
              <a:t>%</a:t>
            </a:r>
          </a:p>
        </p:txBody>
      </p:sp>
      <p:sp>
        <p:nvSpPr>
          <p:cNvPr id="13" name="AutoShape 10"/>
          <p:cNvSpPr>
            <a:spLocks noChangeArrowheads="1"/>
          </p:cNvSpPr>
          <p:nvPr/>
        </p:nvSpPr>
        <p:spPr bwMode="auto">
          <a:xfrm>
            <a:off x="8011988" y="2493640"/>
            <a:ext cx="533400" cy="990600"/>
          </a:xfrm>
          <a:prstGeom prst="upDownArrow">
            <a:avLst>
              <a:gd name="adj1" fmla="val 50000"/>
              <a:gd name="adj2" fmla="val 37280"/>
            </a:avLst>
          </a:prstGeom>
          <a:solidFill>
            <a:srgbClr val="0099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wrap="none" anchor="ctr"/>
          <a:lstStyle>
            <a:defPPr>
              <a:defRPr lang="en-GB"/>
            </a:defPPr>
            <a:lvl1pPr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1pPr>
            <a:lvl2pPr marL="4572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2pPr>
            <a:lvl3pPr marL="9144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3pPr>
            <a:lvl4pPr marL="13716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4pPr>
            <a:lvl5pPr marL="1828800" algn="l" defTabSz="457200" rtl="0" fontAlgn="base">
              <a:lnSpc>
                <a:spcPct val="87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Pct val="100000"/>
              <a:buFont typeface="Arial" charset="0"/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bg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 algn="ctr"/>
            <a:r>
              <a:rPr lang="en-US" sz="1000" b="1" dirty="0">
                <a:solidFill>
                  <a:srgbClr val="000000"/>
                </a:solidFill>
              </a:rPr>
              <a:t>81</a:t>
            </a:r>
            <a:r>
              <a:rPr lang="en-US" sz="800" b="1" dirty="0">
                <a:solidFill>
                  <a:srgbClr val="000000"/>
                </a:solidFill>
              </a:rPr>
              <a:t>%</a:t>
            </a:r>
          </a:p>
        </p:txBody>
      </p:sp>
    </p:spTree>
    <p:extLst>
      <p:ext uri="{BB962C8B-B14F-4D97-AF65-F5344CB8AC3E}">
        <p14:creationId xmlns:p14="http://schemas.microsoft.com/office/powerpoint/2010/main" val="662171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Content Placeholder 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30808409"/>
              </p:ext>
            </p:extLst>
          </p:nvPr>
        </p:nvGraphicFramePr>
        <p:xfrm>
          <a:off x="683568" y="1332483"/>
          <a:ext cx="6815046" cy="4420672"/>
        </p:xfrm>
        <a:graphic>
          <a:graphicData uri="http://schemas.openxmlformats.org/drawingml/2006/table">
            <a:tbl>
              <a:tblPr/>
              <a:tblGrid>
                <a:gridCol w="417248"/>
                <a:gridCol w="2865337"/>
                <a:gridCol w="1578165"/>
                <a:gridCol w="1954296"/>
              </a:tblGrid>
              <a:tr h="342011">
                <a:tc gridSpan="4">
                  <a:txBody>
                    <a:bodyPr/>
                    <a:lstStyle/>
                    <a:p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>
                    <a:lnL>
                      <a:noFill/>
                    </a:lnL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3" marB="45713">
                    <a:lnL>
                      <a:noFill/>
                    </a:lnL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3" marB="45713"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CA" sz="1800" dirty="0">
                        <a:solidFill>
                          <a:srgbClr val="000000"/>
                        </a:solidFill>
                      </a:endParaRPr>
                    </a:p>
                  </a:txBody>
                  <a:tcPr marT="45713" marB="45713">
                    <a:noFill/>
                  </a:tcPr>
                </a:tc>
              </a:tr>
              <a:tr h="685635">
                <a:tc>
                  <a:txBody>
                    <a:bodyPr/>
                    <a:lstStyle/>
                    <a:p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CA" sz="1700" dirty="0" smtClean="0">
                        <a:solidFill>
                          <a:srgbClr val="000000"/>
                        </a:solidFill>
                      </a:endParaRPr>
                    </a:p>
                    <a:p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Revenues</a:t>
                      </a:r>
                      <a:br>
                        <a:rPr lang="en-CA" sz="1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($ </a:t>
                      </a:r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billions</a:t>
                      </a:r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Profits</a:t>
                      </a:r>
                      <a:br>
                        <a:rPr lang="en-CA" sz="1700" dirty="0">
                          <a:solidFill>
                            <a:srgbClr val="000000"/>
                          </a:solidFill>
                        </a:rPr>
                      </a:br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($ millions)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Wal-Mart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421.8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16.4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Royal Dutch Shell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378.2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20.1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Exxon-Mobil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354.7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30.5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4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BP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308.9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>
                          <a:solidFill>
                            <a:srgbClr val="000000"/>
                          </a:solidFill>
                        </a:rPr>
                        <a:t>-</a:t>
                      </a:r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3.7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5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Sinopec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273.4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7.6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6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China</a:t>
                      </a:r>
                      <a:r>
                        <a:rPr lang="en-CA" sz="1700" baseline="0" dirty="0" smtClean="0">
                          <a:solidFill>
                            <a:srgbClr val="000000"/>
                          </a:solidFill>
                        </a:rPr>
                        <a:t> National Petroleum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240.2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14.4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7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State Grid Corp. of China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226.3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4.6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8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Toyota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221.8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4.8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9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Japan</a:t>
                      </a:r>
                      <a:r>
                        <a:rPr lang="en-CA" sz="1700" baseline="0" dirty="0" smtClean="0">
                          <a:solidFill>
                            <a:srgbClr val="000000"/>
                          </a:solidFill>
                        </a:rPr>
                        <a:t> Post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204.0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4.9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10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Chevron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196.3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19.0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11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Total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186.1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14.0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12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Conoco</a:t>
                      </a:r>
                      <a:r>
                        <a:rPr lang="en-CA" sz="1700" baseline="0" dirty="0" smtClean="0">
                          <a:solidFill>
                            <a:srgbClr val="000000"/>
                          </a:solidFill>
                        </a:rPr>
                        <a:t>Phillips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185.0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11.4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261002">
                <a:tc>
                  <a:txBody>
                    <a:bodyPr/>
                    <a:lstStyle/>
                    <a:p>
                      <a:r>
                        <a:rPr lang="en-CA" sz="1700">
                          <a:solidFill>
                            <a:srgbClr val="000000"/>
                          </a:solidFill>
                        </a:rPr>
                        <a:t>13</a:t>
                      </a: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CA" sz="1700" dirty="0" err="1" smtClean="0">
                          <a:solidFill>
                            <a:srgbClr val="000000"/>
                          </a:solidFill>
                        </a:rPr>
                        <a:t>Volkswagon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168.0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CA" sz="1700" dirty="0" smtClean="0">
                          <a:solidFill>
                            <a:srgbClr val="000000"/>
                          </a:solidFill>
                        </a:rPr>
                        <a:t>9.1</a:t>
                      </a:r>
                      <a:endParaRPr lang="en-CA" sz="1700" dirty="0">
                        <a:solidFill>
                          <a:srgbClr val="000000"/>
                        </a:solidFill>
                      </a:endParaRPr>
                    </a:p>
                  </a:txBody>
                  <a:tcPr marL="0" marR="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sp>
        <p:nvSpPr>
          <p:cNvPr id="3" name="Title 1"/>
          <p:cNvSpPr txBox="1">
            <a:spLocks/>
          </p:cNvSpPr>
          <p:nvPr/>
        </p:nvSpPr>
        <p:spPr>
          <a:xfrm>
            <a:off x="4112330" y="1196752"/>
            <a:ext cx="1395774" cy="395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800" spc="-150" dirty="0" smtClean="0">
                <a:solidFill>
                  <a:srgbClr val="000000"/>
                </a:solidFill>
              </a:rPr>
              <a:t>(2010)</a:t>
            </a:r>
            <a:endParaRPr lang="en-CA" sz="2800" spc="-150" dirty="0">
              <a:solidFill>
                <a:srgbClr val="000000"/>
              </a:solidFill>
            </a:endParaRPr>
          </a:p>
        </p:txBody>
      </p:sp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196752"/>
            <a:ext cx="305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77761" y="1124744"/>
            <a:ext cx="7732478" cy="395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b="1" spc="-150" dirty="0" smtClean="0">
                <a:solidFill>
                  <a:srgbClr val="009999"/>
                </a:solidFill>
              </a:rPr>
              <a:t>ANY PATTERNS?</a:t>
            </a:r>
            <a:endParaRPr lang="en-CA" sz="2400" b="1" spc="-150" dirty="0">
              <a:solidFill>
                <a:srgbClr val="009999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663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404" y="1515493"/>
            <a:ext cx="305752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5277761" y="1124744"/>
            <a:ext cx="7732478" cy="3959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b="1" spc="-150" dirty="0" smtClean="0">
                <a:solidFill>
                  <a:srgbClr val="009999"/>
                </a:solidFill>
              </a:rPr>
              <a:t>ANY PATTERNS?</a:t>
            </a:r>
            <a:endParaRPr lang="en-CA" sz="2400" b="1" spc="-150" dirty="0">
              <a:solidFill>
                <a:srgbClr val="009999"/>
              </a:solidFill>
            </a:endParaRPr>
          </a:p>
        </p:txBody>
      </p:sp>
      <p:grpSp>
        <p:nvGrpSpPr>
          <p:cNvPr id="2" name="Group 1"/>
          <p:cNvGrpSpPr/>
          <p:nvPr/>
        </p:nvGrpSpPr>
        <p:grpSpPr>
          <a:xfrm>
            <a:off x="4716016" y="-27384"/>
            <a:ext cx="4696419" cy="6300578"/>
            <a:chOff x="5234483" y="-99392"/>
            <a:chExt cx="4033936" cy="5411810"/>
          </a:xfrm>
        </p:grpSpPr>
        <p:pic>
          <p:nvPicPr>
            <p:cNvPr id="6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484" y="-99392"/>
              <a:ext cx="2017712" cy="14440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7" name="Picture 3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9396" y="-91782"/>
              <a:ext cx="2029023" cy="136198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4483" y="1265066"/>
              <a:ext cx="2008733" cy="14431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1" name="Picture 5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0113" y="1265066"/>
              <a:ext cx="1950399" cy="142726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2" name="Picture 6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9122" y="2689586"/>
              <a:ext cx="1987174" cy="142538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3" name="Picture 7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672" y="2680006"/>
              <a:ext cx="1931377" cy="138734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4" name="Picture 10"/>
            <p:cNvPicPr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7577" y="4047674"/>
              <a:ext cx="2238787" cy="1264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11"/>
            <p:cNvPicPr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31874" y="4047675"/>
              <a:ext cx="1912126" cy="1264743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00B8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6" name="Rectangle 5"/>
          <p:cNvSpPr>
            <a:spLocks noChangeArrowheads="1"/>
          </p:cNvSpPr>
          <p:nvPr/>
        </p:nvSpPr>
        <p:spPr bwMode="auto">
          <a:xfrm>
            <a:off x="570037" y="5157192"/>
            <a:ext cx="2633811" cy="930175"/>
          </a:xfrm>
          <a:prstGeom prst="rect">
            <a:avLst/>
          </a:prstGeom>
          <a:solidFill>
            <a:srgbClr val="009999"/>
          </a:solidFill>
          <a:ln>
            <a:noFill/>
          </a:ln>
          <a:effectLst/>
          <a:extLst/>
        </p:spPr>
        <p:txBody>
          <a:bodyPr lIns="90000" tIns="46800" rIns="90000" bIns="46800"/>
          <a:lstStyle/>
          <a:p>
            <a:pPr>
              <a:lnSpc>
                <a:spcPct val="100000"/>
              </a:lnSpc>
              <a:tabLst>
                <a:tab pos="339725" algn="l"/>
                <a:tab pos="908050" algn="l"/>
                <a:tab pos="1822450" algn="l"/>
                <a:tab pos="2736850" algn="l"/>
                <a:tab pos="3651250" algn="l"/>
                <a:tab pos="4565650" algn="l"/>
                <a:tab pos="5480050" algn="l"/>
                <a:tab pos="6394450" algn="l"/>
                <a:tab pos="7308850" algn="l"/>
                <a:tab pos="7315200" algn="l"/>
                <a:tab pos="9137650" algn="l"/>
                <a:tab pos="10052050" algn="l"/>
                <a:tab pos="10055225" algn="l"/>
                <a:tab pos="10512425" algn="l"/>
              </a:tabLst>
            </a:pPr>
            <a:r>
              <a:rPr lang="en-GB" sz="2000" b="1" dirty="0">
                <a:solidFill>
                  <a:schemeClr val="bg1"/>
                </a:solidFill>
              </a:rPr>
              <a:t>OIL INDUSTRY: </a:t>
            </a:r>
            <a:r>
              <a:rPr lang="en-GB" b="1" dirty="0">
                <a:solidFill>
                  <a:schemeClr val="bg1"/>
                </a:solidFill>
              </a:rPr>
              <a:t>most profitable industry based on return on revenues</a:t>
            </a:r>
            <a:endParaRPr lang="en-GB" dirty="0">
              <a:solidFill>
                <a:schemeClr val="bg1"/>
              </a:solidFill>
            </a:endParaRPr>
          </a:p>
        </p:txBody>
      </p:sp>
      <p:sp>
        <p:nvSpPr>
          <p:cNvPr id="17" name="Title 1"/>
          <p:cNvSpPr txBox="1">
            <a:spLocks/>
          </p:cNvSpPr>
          <p:nvPr/>
        </p:nvSpPr>
        <p:spPr>
          <a:xfrm>
            <a:off x="439922" y="2060848"/>
            <a:ext cx="722842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1 Wal-Mart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2 Royal </a:t>
            </a:r>
            <a:r>
              <a:rPr lang="en-CA" sz="1400" dirty="0">
                <a:solidFill>
                  <a:srgbClr val="000000"/>
                </a:solidFill>
              </a:rPr>
              <a:t>Dutch Shell</a:t>
            </a: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3 Exxon-Mobil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4 BP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5 Sinopec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6 China </a:t>
            </a:r>
            <a:r>
              <a:rPr lang="en-CA" sz="1400" dirty="0">
                <a:solidFill>
                  <a:srgbClr val="000000"/>
                </a:solidFill>
              </a:rPr>
              <a:t>National Petroleum</a:t>
            </a: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7 State </a:t>
            </a:r>
            <a:r>
              <a:rPr lang="en-CA" sz="1400" dirty="0">
                <a:solidFill>
                  <a:srgbClr val="000000"/>
                </a:solidFill>
              </a:rPr>
              <a:t>Grid Corp. of China</a:t>
            </a: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8 Toyota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9 Japan </a:t>
            </a:r>
            <a:r>
              <a:rPr lang="en-CA" sz="1400" dirty="0">
                <a:solidFill>
                  <a:srgbClr val="000000"/>
                </a:solidFill>
              </a:rPr>
              <a:t>Post</a:t>
            </a: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10 Chevron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11 Total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12 ConocoPhillips</a:t>
            </a:r>
            <a:endParaRPr lang="en-CA" sz="1400" dirty="0">
              <a:solidFill>
                <a:srgbClr val="000000"/>
              </a:solidFill>
            </a:endParaRPr>
          </a:p>
          <a:p>
            <a:pPr algn="l" fontAlgn="ctr"/>
            <a:r>
              <a:rPr lang="en-CA" sz="1400" dirty="0" smtClean="0">
                <a:solidFill>
                  <a:srgbClr val="000000"/>
                </a:solidFill>
              </a:rPr>
              <a:t>13 </a:t>
            </a:r>
            <a:r>
              <a:rPr lang="en-CA" sz="1400" dirty="0" err="1" smtClean="0">
                <a:solidFill>
                  <a:srgbClr val="000000"/>
                </a:solidFill>
              </a:rPr>
              <a:t>Volkswagon</a:t>
            </a:r>
            <a:endParaRPr lang="en-CA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558832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"/>
          <p:cNvSpPr txBox="1">
            <a:spLocks/>
          </p:cNvSpPr>
          <p:nvPr/>
        </p:nvSpPr>
        <p:spPr>
          <a:xfrm>
            <a:off x="467544" y="1808820"/>
            <a:ext cx="7228422" cy="864096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285750" indent="-285750" algn="l" fontAlgn="ctr">
              <a:buFont typeface="Arial" panose="020B0604020202020204" pitchFamily="34" charset="0"/>
              <a:buChar char="•"/>
            </a:pPr>
            <a:r>
              <a:rPr lang="en-CA" sz="1600" dirty="0" smtClean="0">
                <a:solidFill>
                  <a:srgbClr val="000000"/>
                </a:solidFill>
              </a:rPr>
              <a:t>4/5 </a:t>
            </a:r>
            <a:r>
              <a:rPr lang="en-CA" sz="1600" dirty="0">
                <a:solidFill>
                  <a:srgbClr val="000000"/>
                </a:solidFill>
              </a:rPr>
              <a:t>world’s net primary energy supply</a:t>
            </a:r>
          </a:p>
          <a:p>
            <a:pPr marL="452438" algn="l" fontAlgn="ctr"/>
            <a:r>
              <a:rPr lang="en-CA" sz="1600" dirty="0" smtClean="0">
                <a:solidFill>
                  <a:srgbClr val="000000"/>
                </a:solidFill>
              </a:rPr>
              <a:t>- very </a:t>
            </a:r>
            <a:r>
              <a:rPr lang="en-CA" sz="1600" dirty="0">
                <a:solidFill>
                  <a:srgbClr val="000000"/>
                </a:solidFill>
              </a:rPr>
              <a:t>uneven </a:t>
            </a:r>
            <a:r>
              <a:rPr lang="en-CA" sz="1600" dirty="0" err="1">
                <a:solidFill>
                  <a:srgbClr val="000000"/>
                </a:solidFill>
              </a:rPr>
              <a:t>prod'n</a:t>
            </a:r>
            <a:r>
              <a:rPr lang="en-CA" sz="1600" dirty="0">
                <a:solidFill>
                  <a:srgbClr val="000000"/>
                </a:solidFill>
              </a:rPr>
              <a:t> &amp; consumption </a:t>
            </a:r>
          </a:p>
          <a:p>
            <a:pPr marL="452438" algn="l" fontAlgn="ctr"/>
            <a:r>
              <a:rPr lang="en-CA" sz="1600" dirty="0" smtClean="0">
                <a:solidFill>
                  <a:srgbClr val="000000"/>
                </a:solidFill>
              </a:rPr>
              <a:t>- natural </a:t>
            </a:r>
            <a:r>
              <a:rPr lang="en-CA" sz="1600" dirty="0">
                <a:solidFill>
                  <a:srgbClr val="000000"/>
                </a:solidFill>
              </a:rPr>
              <a:t>gas and coal: point source generation</a:t>
            </a:r>
          </a:p>
          <a:p>
            <a:pPr marL="452438" algn="l" fontAlgn="ctr"/>
            <a:r>
              <a:rPr lang="en-CA" sz="1600" dirty="0" smtClean="0">
                <a:solidFill>
                  <a:srgbClr val="000000"/>
                </a:solidFill>
              </a:rPr>
              <a:t>- oil</a:t>
            </a:r>
            <a:r>
              <a:rPr lang="en-CA" sz="1600" dirty="0">
                <a:solidFill>
                  <a:srgbClr val="000000"/>
                </a:solidFill>
              </a:rPr>
              <a:t>: virtually all transportation fuel </a:t>
            </a:r>
          </a:p>
        </p:txBody>
      </p:sp>
      <p:sp>
        <p:nvSpPr>
          <p:cNvPr id="18" name="Title 1"/>
          <p:cNvSpPr txBox="1">
            <a:spLocks/>
          </p:cNvSpPr>
          <p:nvPr/>
        </p:nvSpPr>
        <p:spPr>
          <a:xfrm>
            <a:off x="467544" y="1340768"/>
            <a:ext cx="8136904" cy="1152128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b="1" spc="-150" dirty="0"/>
              <a:t>Fossil Energy: The 'lifeblood' of the global economy</a:t>
            </a:r>
          </a:p>
        </p:txBody>
      </p:sp>
      <p:pic>
        <p:nvPicPr>
          <p:cNvPr id="19" name="Picture 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3501008"/>
            <a:ext cx="3734639" cy="2608515"/>
          </a:xfrm>
          <a:prstGeom prst="rect">
            <a:avLst/>
          </a:prstGeom>
          <a:noFill/>
          <a:ln w="63500">
            <a:solidFill>
              <a:srgbClr val="009999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" name="Title 1"/>
          <p:cNvSpPr txBox="1">
            <a:spLocks/>
          </p:cNvSpPr>
          <p:nvPr/>
        </p:nvSpPr>
        <p:spPr>
          <a:xfrm>
            <a:off x="467544" y="2960948"/>
            <a:ext cx="3096344" cy="54006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ts val="3200"/>
              </a:lnSpc>
            </a:pPr>
            <a:r>
              <a:rPr lang="en-CA" sz="2400" b="1" spc="-150" dirty="0" smtClean="0"/>
              <a:t>Sized by population</a:t>
            </a:r>
            <a:endParaRPr lang="en-CA" sz="2400" b="1" spc="-150" dirty="0"/>
          </a:p>
        </p:txBody>
      </p:sp>
    </p:spTree>
    <p:extLst>
      <p:ext uri="{BB962C8B-B14F-4D97-AF65-F5344CB8AC3E}">
        <p14:creationId xmlns:p14="http://schemas.microsoft.com/office/powerpoint/2010/main" val="3539416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additive="repl"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subtitle/title slide">
  <a:themeElements>
    <a:clrScheme name="Custom 6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FFFFFF"/>
      </a:hlink>
      <a:folHlink>
        <a:srgbClr val="7F7F7F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info slide">
  <a:themeElements>
    <a:clrScheme name="Custom 5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00"/>
      </a:hlink>
      <a:folHlink>
        <a:srgbClr val="00A6A2"/>
      </a:folHlink>
    </a:clrScheme>
    <a:fontScheme name="Common Threads">
      <a:majorFont>
        <a:latin typeface="Incised901 Lt BT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1_Custom Design">
  <a:themeElements>
    <a:clrScheme name="Common Threads">
      <a:dk1>
        <a:srgbClr val="00A6A2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ommon Threads">
      <a:majorFont>
        <a:latin typeface="Incised901 Lt BT"/>
        <a:ea typeface=""/>
        <a:cs typeface=""/>
      </a:majorFont>
      <a:minorFont>
        <a:latin typeface="Incised901 Lt BT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752</TotalTime>
  <Words>336</Words>
  <Application>Microsoft Office PowerPoint</Application>
  <PresentationFormat>On-screen Show (4:3)</PresentationFormat>
  <Paragraphs>116</Paragraphs>
  <Slides>16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4" baseType="lpstr">
      <vt:lpstr>Arial</vt:lpstr>
      <vt:lpstr>Calibri</vt:lpstr>
      <vt:lpstr>Incised901 Lt BT</vt:lpstr>
      <vt:lpstr>Custom Design</vt:lpstr>
      <vt:lpstr>subtitle/title slide</vt:lpstr>
      <vt:lpstr>info slide</vt:lpstr>
      <vt:lpstr>1_Custom Design</vt:lpstr>
      <vt:lpstr>Microsoft Excel 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ferorek</dc:creator>
  <cp:lastModifiedBy>Ferorelli, Kristina</cp:lastModifiedBy>
  <cp:revision>75</cp:revision>
  <cp:lastPrinted>2015-11-24T20:48:59Z</cp:lastPrinted>
  <dcterms:created xsi:type="dcterms:W3CDTF">2015-05-19T15:54:27Z</dcterms:created>
  <dcterms:modified xsi:type="dcterms:W3CDTF">2016-11-15T13:55:35Z</dcterms:modified>
</cp:coreProperties>
</file>