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2" r:id="rId3"/>
    <p:sldMasterId id="2147483666" r:id="rId4"/>
  </p:sldMasterIdLst>
  <p:handoutMasterIdLst>
    <p:handoutMasterId r:id="rId30"/>
  </p:handoutMasterIdLst>
  <p:sldIdLst>
    <p:sldId id="256" r:id="rId5"/>
    <p:sldId id="258" r:id="rId6"/>
    <p:sldId id="298" r:id="rId7"/>
    <p:sldId id="316" r:id="rId8"/>
    <p:sldId id="299" r:id="rId9"/>
    <p:sldId id="301" r:id="rId10"/>
    <p:sldId id="317" r:id="rId11"/>
    <p:sldId id="318" r:id="rId12"/>
    <p:sldId id="303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66" autoAdjust="0"/>
    <p:restoredTop sz="94660"/>
  </p:normalViewPr>
  <p:slideViewPr>
    <p:cSldViewPr>
      <p:cViewPr varScale="1">
        <p:scale>
          <a:sx n="96" d="100"/>
          <a:sy n="96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18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2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7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8B15-197B-4BCA-9E8D-486E981C792F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60EC-57F0-4A79-8F61-ED9115704460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558E-E312-4888-915B-44BBEE595F48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4AF-3251-4176-B2ED-352AF1798B7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665E-117C-4EA6-9534-2AD522AF7604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9F0-0234-4DB9-8BB5-B635F5AB68B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7780-D5E8-400A-9CAB-09DD299C46AC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6EB-D90A-4C0B-B2AA-E1EBB1566D1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841" y="2276872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b="1" spc="-150" dirty="0"/>
              <a:t>Sustainability and </a:t>
            </a:r>
            <a:r>
              <a:rPr lang="en-US" b="1" spc="-150" dirty="0" smtClean="0"/>
              <a:t>inflation</a:t>
            </a:r>
            <a:endParaRPr lang="en-US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9849" y="2780928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dirty="0"/>
              <a:t>Why do prices rise?</a:t>
            </a:r>
          </a:p>
          <a:p>
            <a:pPr algn="l">
              <a:lnSpc>
                <a:spcPts val="3200"/>
              </a:lnSpc>
            </a:pPr>
            <a:r>
              <a:rPr lang="en-CA" sz="3200" dirty="0"/>
              <a:t>How do rising prices affect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39476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484784"/>
            <a:ext cx="758846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Empty shelves in a Venezuelan </a:t>
            </a:r>
            <a:r>
              <a:rPr lang="en-CA" sz="3500" b="1" spc="-150" dirty="0" smtClean="0"/>
              <a:t>store</a:t>
            </a:r>
            <a:endParaRPr lang="en-CA" sz="3500" b="1" spc="-150" dirty="0"/>
          </a:p>
        </p:txBody>
      </p:sp>
      <p:pic>
        <p:nvPicPr>
          <p:cNvPr id="5" name="Picture 4" descr="http://blogs-images.forbes.com/francescoppola/files/2015/01/store-empty-shel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0" y="2132856"/>
            <a:ext cx="6656740" cy="3744416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08304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Forbes, </a:t>
            </a:r>
            <a:r>
              <a:rPr lang="en-CA" sz="1000" dirty="0" err="1">
                <a:solidFill>
                  <a:srgbClr val="000000"/>
                </a:solidFill>
              </a:rPr>
              <a:t>CIPE</a:t>
            </a:r>
            <a:r>
              <a:rPr lang="en-CA" sz="1000" dirty="0">
                <a:solidFill>
                  <a:srgbClr val="000000"/>
                </a:solidFill>
              </a:rPr>
              <a:t> (2015) </a:t>
            </a:r>
          </a:p>
        </p:txBody>
      </p:sp>
    </p:spTree>
    <p:extLst>
      <p:ext uri="{BB962C8B-B14F-4D97-AF65-F5344CB8AC3E}">
        <p14:creationId xmlns:p14="http://schemas.microsoft.com/office/powerpoint/2010/main" val="1219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7588462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Cost-Push </a:t>
            </a:r>
            <a:r>
              <a:rPr lang="en-CA" sz="3500" b="1" spc="-150" dirty="0" smtClean="0"/>
              <a:t>inflation</a:t>
            </a: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Results from the passing down of increased production costs from producer to consumer.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Increased production costs could include: 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Higher wages for workers, increased cost of raw materials, increased taxes etc...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When production costs rise, producers will increase the retail price paid by consumers to maintain their profits.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340768"/>
            <a:ext cx="758846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 err="1"/>
              <a:t>Hellesøy</a:t>
            </a:r>
            <a:r>
              <a:rPr lang="en-CA" sz="3500" b="1" spc="-150" dirty="0"/>
              <a:t> General Store, Norway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8304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www.visitnorway.com</a:t>
            </a:r>
          </a:p>
        </p:txBody>
      </p:sp>
      <p:pic>
        <p:nvPicPr>
          <p:cNvPr id="7" name="Picture 2" descr="http://www.visitnorway.com/ProductImages/TellUs/TellUs_22101_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8137"/>
            <a:ext cx="5867369" cy="3909135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8304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numbeo.com (2015)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86478"/>
              </p:ext>
            </p:extLst>
          </p:nvPr>
        </p:nvGraphicFramePr>
        <p:xfrm>
          <a:off x="971600" y="1340768"/>
          <a:ext cx="7162696" cy="452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789"/>
                <a:gridCol w="1778775"/>
                <a:gridCol w="1423132"/>
              </a:tblGrid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Item</a:t>
                      </a:r>
                      <a:endParaRPr lang="en-CA" sz="2400" dirty="0"/>
                    </a:p>
                  </a:txBody>
                  <a:tcPr marL="77740" marR="77740" marT="38870" marB="3887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Canada</a:t>
                      </a:r>
                      <a:endParaRPr lang="en-CA" sz="2400" dirty="0"/>
                    </a:p>
                  </a:txBody>
                  <a:tcPr marL="77740" marR="77740" marT="38870" marB="3887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Norway</a:t>
                      </a:r>
                      <a:endParaRPr lang="en-CA" sz="2400" dirty="0"/>
                    </a:p>
                  </a:txBody>
                  <a:tcPr marL="77740" marR="77740" marT="38870" marB="38870">
                    <a:solidFill>
                      <a:srgbClr val="009999"/>
                    </a:solidFill>
                  </a:tcPr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Coke/Pepsi (0.33L)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$1.92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$4.29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Water (0.33L)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$1.68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$3.79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12 Eggs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$3.28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$5.07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53001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Chicken breast (1kg)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$12.64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$17.38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Tomatoes (1kg)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$3.51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$4.40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McDonalds combo</a:t>
                      </a:r>
                      <a:r>
                        <a:rPr lang="en-CA" sz="2400" baseline="0" dirty="0" smtClean="0"/>
                        <a:t> meal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$8.50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$15.50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Movie (in theatre)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$12.00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$17.05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 month rent </a:t>
                      </a:r>
                      <a:r>
                        <a:rPr lang="en-CA" sz="2000" dirty="0" smtClean="0"/>
                        <a:t>(city, 1 </a:t>
                      </a:r>
                      <a:r>
                        <a:rPr lang="en-CA" sz="2000" dirty="0" err="1" smtClean="0"/>
                        <a:t>bdrm</a:t>
                      </a:r>
                      <a:r>
                        <a:rPr lang="en-CA" sz="2000" dirty="0" smtClean="0"/>
                        <a:t>)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$1,018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$1,493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  <a:tr h="44052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 month salary </a:t>
                      </a:r>
                      <a:r>
                        <a:rPr lang="en-CA" sz="2000" dirty="0" smtClean="0"/>
                        <a:t>(after tax)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$2,987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$4,019</a:t>
                      </a:r>
                      <a:endParaRPr lang="en-CA" sz="2400" dirty="0"/>
                    </a:p>
                  </a:txBody>
                  <a:tcPr marL="77740" marR="77740" marT="38870" marB="388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9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7588462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Inflation </a:t>
            </a:r>
            <a:r>
              <a:rPr lang="en-CA" sz="3500" b="1" spc="-150" dirty="0" smtClean="0"/>
              <a:t>psychology</a:t>
            </a: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People’s expectations of future inflation that leads them to seek larger wage increases and to make purchases of some big-ticket items quickly, before prices rise further.  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When many people behave in this way, they actually make inflation more severe.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268760"/>
            <a:ext cx="758846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People line up before sunrise to buy basic food products at a supermarket in Venezuela.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4168" y="593549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Bloomberg, John Moore/Getty Images (2014)</a:t>
            </a:r>
          </a:p>
          <a:p>
            <a:r>
              <a:rPr lang="en-CA" sz="1000" dirty="0" smtClean="0">
                <a:solidFill>
                  <a:srgbClr val="000000"/>
                </a:solidFill>
              </a:rPr>
              <a:t>)</a:t>
            </a:r>
            <a:endParaRPr lang="en-CA" sz="1000" dirty="0">
              <a:solidFill>
                <a:srgbClr val="000000"/>
              </a:solidFill>
            </a:endParaRPr>
          </a:p>
        </p:txBody>
      </p:sp>
      <p:pic>
        <p:nvPicPr>
          <p:cNvPr id="5" name="Picture 10" descr="http://media.gotraffic.net/images/iFDmPucOUVB4/v71/628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4836008" cy="3226573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7588462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 smtClean="0"/>
              <a:t>Think/pair/share</a:t>
            </a: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In your own words, explain the two types of inflation to your seat partner (take turns).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marL="514350" indent="-514350" algn="l">
              <a:lnSpc>
                <a:spcPts val="3200"/>
              </a:lnSpc>
              <a:buFont typeface="+mj-lt"/>
              <a:buAutoNum type="arabicPeriod"/>
            </a:pPr>
            <a:r>
              <a:rPr lang="en-CA" sz="2800" spc="-150" dirty="0" smtClean="0">
                <a:solidFill>
                  <a:srgbClr val="000000"/>
                </a:solidFill>
              </a:rPr>
              <a:t>Demand-pull </a:t>
            </a:r>
            <a:r>
              <a:rPr lang="en-CA" sz="2800" spc="-150" dirty="0">
                <a:solidFill>
                  <a:srgbClr val="000000"/>
                </a:solidFill>
              </a:rPr>
              <a:t>inflation</a:t>
            </a:r>
          </a:p>
          <a:p>
            <a:pPr marL="514350" indent="-514350" algn="l">
              <a:lnSpc>
                <a:spcPts val="3200"/>
              </a:lnSpc>
              <a:buFont typeface="+mj-lt"/>
              <a:buAutoNum type="arabicPeriod"/>
            </a:pPr>
            <a:r>
              <a:rPr lang="en-CA" sz="2800" spc="-150" dirty="0" smtClean="0">
                <a:solidFill>
                  <a:srgbClr val="000000"/>
                </a:solidFill>
              </a:rPr>
              <a:t>Cost-push </a:t>
            </a:r>
            <a:r>
              <a:rPr lang="en-CA" sz="2800" spc="-150" dirty="0">
                <a:solidFill>
                  <a:srgbClr val="000000"/>
                </a:solidFill>
              </a:rPr>
              <a:t>inflation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809251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How can governments control inflation?</a:t>
            </a:r>
          </a:p>
          <a:p>
            <a:pPr algn="l">
              <a:lnSpc>
                <a:spcPts val="3200"/>
              </a:lnSpc>
            </a:pP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A country’s government and its central bank have tools they can use to influence the inflation rate.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marL="514350" indent="-514350" algn="l">
              <a:lnSpc>
                <a:spcPts val="3200"/>
              </a:lnSpc>
              <a:buFont typeface="+mj-lt"/>
              <a:buAutoNum type="arabicPeriod"/>
            </a:pPr>
            <a:r>
              <a:rPr lang="en-CA" sz="2800" spc="-150" dirty="0">
                <a:solidFill>
                  <a:srgbClr val="000000"/>
                </a:solidFill>
              </a:rPr>
              <a:t>Monetary Policy Tools</a:t>
            </a:r>
          </a:p>
          <a:p>
            <a:pPr marL="514350" indent="-514350" algn="l">
              <a:lnSpc>
                <a:spcPts val="3200"/>
              </a:lnSpc>
              <a:buFont typeface="+mj-lt"/>
              <a:buAutoNum type="arabicPeriod"/>
            </a:pPr>
            <a:r>
              <a:rPr lang="en-CA" sz="2800" spc="-150" dirty="0">
                <a:solidFill>
                  <a:srgbClr val="000000"/>
                </a:solidFill>
              </a:rPr>
              <a:t>Fiscal Policy Tools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809251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Monetary </a:t>
            </a:r>
            <a:r>
              <a:rPr lang="en-CA" sz="3500" b="1" spc="-150" dirty="0" smtClean="0"/>
              <a:t>policy</a:t>
            </a:r>
            <a:endParaRPr lang="en-CA" sz="3500" b="1" spc="-150" dirty="0"/>
          </a:p>
          <a:p>
            <a:pPr algn="l">
              <a:lnSpc>
                <a:spcPts val="3200"/>
              </a:lnSpc>
            </a:pP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Tight monetary policy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If prices are rising too quickly, the central bank can </a:t>
            </a:r>
            <a:r>
              <a:rPr lang="en-CA" sz="2800" u="sng" spc="-150" dirty="0">
                <a:solidFill>
                  <a:srgbClr val="000000"/>
                </a:solidFill>
              </a:rPr>
              <a:t>increase </a:t>
            </a:r>
            <a:r>
              <a:rPr lang="en-CA" sz="2800" b="1" u="sng" spc="-150" dirty="0">
                <a:solidFill>
                  <a:srgbClr val="000000"/>
                </a:solidFill>
              </a:rPr>
              <a:t>the interest rate</a:t>
            </a:r>
            <a:r>
              <a:rPr lang="en-CA" sz="2800" spc="-15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Easy monetary policy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If prices are falling too quickly, the central bank can </a:t>
            </a:r>
            <a:r>
              <a:rPr lang="en-CA" sz="2800" u="sng" spc="-150" dirty="0">
                <a:solidFill>
                  <a:srgbClr val="000000"/>
                </a:solidFill>
              </a:rPr>
              <a:t>decrease the </a:t>
            </a:r>
            <a:r>
              <a:rPr lang="en-CA" sz="2800" b="1" u="sng" spc="-150" dirty="0">
                <a:solidFill>
                  <a:srgbClr val="000000"/>
                </a:solidFill>
              </a:rPr>
              <a:t>interest rate</a:t>
            </a:r>
            <a:r>
              <a:rPr lang="en-CA" sz="2800" spc="-15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1412776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The inflation rate rises when there is a lot of money in </a:t>
            </a:r>
            <a:r>
              <a:rPr lang="en-CA" sz="2800" spc="-150" dirty="0" smtClean="0">
                <a:solidFill>
                  <a:srgbClr val="000000"/>
                </a:solidFill>
              </a:rPr>
              <a:t>circulation—a </a:t>
            </a:r>
            <a:r>
              <a:rPr lang="en-CA" sz="2800" spc="-150" dirty="0">
                <a:solidFill>
                  <a:srgbClr val="000000"/>
                </a:solidFill>
              </a:rPr>
              <a:t>large money supply (a lot of borrowing and spending by consumers and businesses).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Increasing the interest rate discourages borrowing and spending because interest is the cost of borrowing. </a:t>
            </a:r>
            <a:r>
              <a:rPr lang="en-CA" sz="2800" spc="-150" dirty="0" smtClean="0">
                <a:solidFill>
                  <a:srgbClr val="000000"/>
                </a:solidFill>
              </a:rPr>
              <a:t>Consumers </a:t>
            </a:r>
            <a:r>
              <a:rPr lang="en-CA" sz="2800" spc="-150" dirty="0">
                <a:solidFill>
                  <a:srgbClr val="000000"/>
                </a:solidFill>
              </a:rPr>
              <a:t>and businesses do not like high interest rates because it means they have to pay back more money.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*Vice versa for lowered interest rates.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5736" y="2564904"/>
            <a:ext cx="5400601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What is inflation?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95736" y="3068960"/>
            <a:ext cx="7084406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A </a:t>
            </a:r>
            <a:r>
              <a:rPr lang="en-CA" sz="2800" spc="-150" dirty="0">
                <a:solidFill>
                  <a:srgbClr val="000000"/>
                </a:solidFill>
              </a:rPr>
              <a:t>sustained general rise in prices.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1412776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High interest rates decrease aggregate demand and therefore decrease the inflation rate. 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Low interest rates increase aggregate demand and therefore increase the inflation rate. </a:t>
            </a:r>
          </a:p>
          <a:p>
            <a:pPr algn="l">
              <a:lnSpc>
                <a:spcPts val="3200"/>
              </a:lnSpc>
            </a:pPr>
            <a:endParaRPr lang="en-CA" sz="28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809251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 smtClean="0"/>
              <a:t>Think/pair/share</a:t>
            </a:r>
            <a:endParaRPr lang="en-CA" sz="3500" b="1" spc="-150" dirty="0"/>
          </a:p>
          <a:p>
            <a:pPr algn="l">
              <a:lnSpc>
                <a:spcPts val="3200"/>
              </a:lnSpc>
            </a:pP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Why is the relationship between the interest rate and the inflation rate described as inverse 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(when one goes up, the other goes down)?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809251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Fiscal </a:t>
            </a:r>
            <a:r>
              <a:rPr lang="en-CA" sz="3500" b="1" spc="-150" dirty="0" smtClean="0"/>
              <a:t>policy</a:t>
            </a:r>
            <a:endParaRPr lang="en-CA" sz="3500" b="1" spc="-150" dirty="0"/>
          </a:p>
          <a:p>
            <a:pPr algn="l">
              <a:lnSpc>
                <a:spcPts val="3200"/>
              </a:lnSpc>
            </a:pP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Contractionary fiscal policy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If prices are rising too </a:t>
            </a:r>
            <a:r>
              <a:rPr lang="en-CA" sz="2800" spc="-150" dirty="0" smtClean="0">
                <a:solidFill>
                  <a:srgbClr val="000000"/>
                </a:solidFill>
              </a:rPr>
              <a:t>quickly</a:t>
            </a:r>
            <a:r>
              <a:rPr lang="en-CA" sz="2800" spc="-150" dirty="0">
                <a:solidFill>
                  <a:srgbClr val="000000"/>
                </a:solidFill>
              </a:rPr>
              <a:t>, the government </a:t>
            </a:r>
            <a:r>
              <a:rPr lang="en-CA" sz="2800" spc="-150" dirty="0" smtClean="0">
                <a:solidFill>
                  <a:srgbClr val="000000"/>
                </a:solidFill>
              </a:rPr>
              <a:t>can </a:t>
            </a:r>
            <a:r>
              <a:rPr lang="en-CA" sz="2800" u="sng" spc="-150" dirty="0" smtClean="0">
                <a:solidFill>
                  <a:srgbClr val="000000"/>
                </a:solidFill>
              </a:rPr>
              <a:t>decrease </a:t>
            </a:r>
            <a:r>
              <a:rPr lang="en-CA" sz="2800" b="1" u="sng" spc="-150" dirty="0" smtClean="0">
                <a:solidFill>
                  <a:srgbClr val="000000"/>
                </a:solidFill>
              </a:rPr>
              <a:t>spending</a:t>
            </a:r>
            <a:r>
              <a:rPr lang="en-CA" sz="2800" u="sng" spc="-150" dirty="0" smtClean="0">
                <a:solidFill>
                  <a:srgbClr val="000000"/>
                </a:solidFill>
              </a:rPr>
              <a:t> and increase </a:t>
            </a:r>
            <a:r>
              <a:rPr lang="en-CA" sz="2800" b="1" u="sng" spc="-150" dirty="0" smtClean="0">
                <a:solidFill>
                  <a:srgbClr val="000000"/>
                </a:solidFill>
              </a:rPr>
              <a:t>taxation</a:t>
            </a:r>
            <a:r>
              <a:rPr lang="en-CA" sz="2800" spc="-150" dirty="0" smtClean="0">
                <a:solidFill>
                  <a:srgbClr val="000000"/>
                </a:solidFill>
              </a:rPr>
              <a:t>.</a:t>
            </a: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Expansionary fiscal policy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If prices are falling too quickly, the government can </a:t>
            </a:r>
            <a:r>
              <a:rPr lang="en-CA" sz="2800" u="sng" spc="-150" dirty="0">
                <a:solidFill>
                  <a:srgbClr val="000000"/>
                </a:solidFill>
              </a:rPr>
              <a:t>increase </a:t>
            </a:r>
            <a:r>
              <a:rPr lang="en-CA" sz="2800" b="1" u="sng" spc="-150" dirty="0">
                <a:solidFill>
                  <a:srgbClr val="000000"/>
                </a:solidFill>
              </a:rPr>
              <a:t>spending</a:t>
            </a:r>
            <a:r>
              <a:rPr lang="en-CA" sz="2800" u="sng" spc="-150" dirty="0">
                <a:solidFill>
                  <a:srgbClr val="000000"/>
                </a:solidFill>
              </a:rPr>
              <a:t> and decrease </a:t>
            </a:r>
            <a:r>
              <a:rPr lang="en-CA" sz="2800" b="1" u="sng" spc="-150" dirty="0">
                <a:solidFill>
                  <a:srgbClr val="000000"/>
                </a:solidFill>
              </a:rPr>
              <a:t>taxation</a:t>
            </a:r>
            <a:r>
              <a:rPr lang="en-CA" sz="2800" spc="-15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584" y="1412776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400" spc="-150" dirty="0" smtClean="0">
                <a:solidFill>
                  <a:srgbClr val="000000"/>
                </a:solidFill>
              </a:rPr>
              <a:t>If the government decreases spending there will be budget cuts and fewer projects initiated (resulting in job loss and decreased business profits), as well as a decrease in transfer payments (i.e. reduced welfare rates).</a:t>
            </a:r>
          </a:p>
          <a:p>
            <a:pPr algn="l">
              <a:lnSpc>
                <a:spcPts val="1600"/>
              </a:lnSpc>
            </a:pPr>
            <a:endParaRPr lang="en-CA" sz="24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400" spc="-150" dirty="0" smtClean="0">
                <a:solidFill>
                  <a:srgbClr val="000000"/>
                </a:solidFill>
              </a:rPr>
              <a:t>Increased unemployment, lowered business profits, and smaller transfer payments, decrease aggregate demand because they result in less spending by consumers and businesses.  Decreased aggregate demand lowers the inflation rate.</a:t>
            </a:r>
          </a:p>
          <a:p>
            <a:pPr algn="l">
              <a:lnSpc>
                <a:spcPts val="1600"/>
              </a:lnSpc>
            </a:pPr>
            <a:endParaRPr lang="en-CA" sz="24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400" spc="-150" dirty="0" smtClean="0">
                <a:solidFill>
                  <a:srgbClr val="000000"/>
                </a:solidFill>
              </a:rPr>
              <a:t>*Vice versa for expansionary fiscal policy.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809251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 smtClean="0"/>
              <a:t>Think/pair/share</a:t>
            </a:r>
            <a:endParaRPr lang="en-CA" sz="3500" b="1" spc="-150" dirty="0"/>
          </a:p>
          <a:p>
            <a:pPr algn="l">
              <a:lnSpc>
                <a:spcPts val="3200"/>
              </a:lnSpc>
            </a:pP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Why would a contractionary policy decrease the inflation rate and expansionary policy increase it?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628800"/>
            <a:ext cx="809251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Why should YOU care?</a:t>
            </a:r>
          </a:p>
          <a:p>
            <a:pPr algn="l">
              <a:lnSpc>
                <a:spcPts val="3200"/>
              </a:lnSpc>
            </a:pP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134239"/>
            <a:ext cx="756084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Why is it important that prices remain stable?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How does price stability impact the social, economic, and environmental sustainability of a country?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268760"/>
            <a:ext cx="730043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Guesstimate: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7954" y="1628800"/>
            <a:ext cx="7084406" cy="6925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How much did prices rise over just four years?</a:t>
            </a:r>
          </a:p>
          <a:p>
            <a:pPr algn="l">
              <a:lnSpc>
                <a:spcPts val="3200"/>
              </a:lnSpc>
            </a:pPr>
            <a:endParaRPr lang="en-CA" sz="28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Statistics Canada, </a:t>
            </a:r>
            <a:r>
              <a:rPr lang="en-CA" sz="1000" dirty="0" err="1">
                <a:solidFill>
                  <a:srgbClr val="000000"/>
                </a:solidFill>
              </a:rPr>
              <a:t>CANSIM</a:t>
            </a:r>
            <a:r>
              <a:rPr lang="en-CA" sz="1000" dirty="0">
                <a:solidFill>
                  <a:srgbClr val="000000"/>
                </a:solidFill>
              </a:rPr>
              <a:t>, table 326-0012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39523"/>
              </p:ext>
            </p:extLst>
          </p:nvPr>
        </p:nvGraphicFramePr>
        <p:xfrm>
          <a:off x="827585" y="2219240"/>
          <a:ext cx="5940744" cy="3658032"/>
        </p:xfrm>
        <a:graphic>
          <a:graphicData uri="http://schemas.openxmlformats.org/drawingml/2006/table">
            <a:tbl>
              <a:tblPr firstRow="1" bandRow="1"/>
              <a:tblGrid>
                <a:gridCol w="2578058"/>
                <a:gridCol w="1625298"/>
                <a:gridCol w="1737388"/>
              </a:tblGrid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Nov. 2010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Nov. 2014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Toothpaste (100ml)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$1.95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  <a:endParaRPr lang="en-CA" sz="2200" b="1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Peanut butter (500g)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$2.97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  <a:endParaRPr lang="en-CA" sz="2200" b="1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Apples (1</a:t>
                      </a:r>
                      <a:r>
                        <a:rPr lang="en-CA" sz="2200" baseline="0" dirty="0" smtClean="0"/>
                        <a:t> </a:t>
                      </a:r>
                      <a:r>
                        <a:rPr lang="en-CA" sz="2200" dirty="0" smtClean="0"/>
                        <a:t>kg)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$3.07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  <a:endParaRPr lang="en-CA" sz="2200" b="1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Bread (675g)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$2.60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  <a:endParaRPr lang="en-CA" sz="2200" b="1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Eggs (dozen)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$2.64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  <a:endParaRPr lang="en-CA" sz="2200" b="1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Chicken (1 kg)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$6.53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  <a:endParaRPr lang="en-CA" sz="2200" b="1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Toilet</a:t>
                      </a:r>
                      <a:r>
                        <a:rPr lang="en-CA" sz="2200" baseline="0" dirty="0" smtClean="0"/>
                        <a:t> Paper (4 rolls)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$2.33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Milk (1 L)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$2.14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?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7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7954" y="1340768"/>
            <a:ext cx="7084406" cy="6925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More or less than you thought?</a:t>
            </a:r>
          </a:p>
          <a:p>
            <a:pPr algn="l">
              <a:lnSpc>
                <a:spcPts val="3200"/>
              </a:lnSpc>
            </a:pPr>
            <a:endParaRPr lang="en-CA" sz="28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Statistics Canada, </a:t>
            </a:r>
            <a:r>
              <a:rPr lang="en-CA" sz="1000" dirty="0" err="1">
                <a:solidFill>
                  <a:srgbClr val="000000"/>
                </a:solidFill>
              </a:rPr>
              <a:t>CANSIM</a:t>
            </a:r>
            <a:r>
              <a:rPr lang="en-CA" sz="1000" dirty="0">
                <a:solidFill>
                  <a:srgbClr val="000000"/>
                </a:solidFill>
              </a:rPr>
              <a:t>, table 326-0012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21731"/>
              </p:ext>
            </p:extLst>
          </p:nvPr>
        </p:nvGraphicFramePr>
        <p:xfrm>
          <a:off x="827585" y="1916832"/>
          <a:ext cx="5940744" cy="3658032"/>
        </p:xfrm>
        <a:graphic>
          <a:graphicData uri="http://schemas.openxmlformats.org/drawingml/2006/table">
            <a:tbl>
              <a:tblPr firstRow="1" bandRow="1"/>
              <a:tblGrid>
                <a:gridCol w="2578058"/>
                <a:gridCol w="1625298"/>
                <a:gridCol w="1737388"/>
              </a:tblGrid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Nov. 2010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Nov. 2014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Toothpaste (100ml)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$1.95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$2.45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Peanut butter (500g)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$2.97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$3.48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Apples (1</a:t>
                      </a:r>
                      <a:r>
                        <a:rPr lang="en-CA" sz="2200" baseline="0" dirty="0" smtClean="0"/>
                        <a:t> </a:t>
                      </a:r>
                      <a:r>
                        <a:rPr lang="en-CA" sz="2200" dirty="0" smtClean="0"/>
                        <a:t>kg)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$3.07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$3.74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Bread (675g)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$2.60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$2.86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Eggs (dozen)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$2.64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$3.22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Chicken (1 kg)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$6.53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$7.30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Toilet</a:t>
                      </a:r>
                      <a:r>
                        <a:rPr lang="en-CA" sz="2200" baseline="0" dirty="0" smtClean="0"/>
                        <a:t> Paper (4 rolls)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$2.33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$2.61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5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Milk (1 L)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$2.14</a:t>
                      </a:r>
                      <a:endParaRPr lang="en-CA" sz="2200" dirty="0"/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2200" b="1" dirty="0" smtClean="0"/>
                        <a:t>$2.34</a:t>
                      </a:r>
                    </a:p>
                  </a:txBody>
                  <a:tcPr marL="71169" marR="71169" marT="35584" marB="35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766047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How do we know prices are changing?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7954" y="1988840"/>
            <a:ext cx="8020510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The </a:t>
            </a:r>
            <a:r>
              <a:rPr lang="en-CA" sz="2800" spc="-150" dirty="0">
                <a:solidFill>
                  <a:srgbClr val="000000"/>
                </a:solidFill>
              </a:rPr>
              <a:t>CPI (consumer price index) tracks changes in retail prices over time.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000000"/>
                </a:solidFill>
              </a:rPr>
              <a:t>Statistics Canada surveys citizens to find out which goods/services they regularly purchase.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000000"/>
                </a:solidFill>
              </a:rPr>
              <a:t>Approx. 600 of these regularly purchased items are put in a ‘basket of goods’.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000000"/>
                </a:solidFill>
              </a:rPr>
              <a:t>Each month Statistics Canada checks prices of the items in the basket of goods and updates the CPI.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7588462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Nobody likes paying higher prices, but are rising prices always a bad thing?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494279"/>
            <a:ext cx="7588462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No</a:t>
            </a:r>
            <a:r>
              <a:rPr lang="en-CA" sz="2800" spc="-150" dirty="0">
                <a:solidFill>
                  <a:srgbClr val="000000"/>
                </a:solidFill>
              </a:rPr>
              <a:t>.  A certain level of inflation is considered economically healthy – a natural result of economic growth.  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The Bank of Canada’s target inflation rate is approximately 2%.  </a:t>
            </a:r>
          </a:p>
          <a:p>
            <a:pPr algn="l">
              <a:lnSpc>
                <a:spcPts val="16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If Canada’s inflation rate is much higher or lower than 2% the Bank of Canada will intervene.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918215"/>
            <a:ext cx="7588462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Why do prices rise?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494279"/>
            <a:ext cx="7588462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There are two causes of inflation:</a:t>
            </a:r>
          </a:p>
          <a:p>
            <a:pPr marL="514350" indent="-514350" algn="l">
              <a:lnSpc>
                <a:spcPts val="3200"/>
              </a:lnSpc>
              <a:buFont typeface="+mj-lt"/>
              <a:buAutoNum type="arabicPeriod"/>
            </a:pPr>
            <a:r>
              <a:rPr lang="en-CA" sz="2800" spc="-150" dirty="0">
                <a:solidFill>
                  <a:srgbClr val="000000"/>
                </a:solidFill>
              </a:rPr>
              <a:t>Demand-Pull Inflation</a:t>
            </a:r>
          </a:p>
          <a:p>
            <a:pPr marL="514350" indent="-514350" algn="l">
              <a:lnSpc>
                <a:spcPts val="3200"/>
              </a:lnSpc>
              <a:buFont typeface="+mj-lt"/>
              <a:buAutoNum type="arabicPeriod"/>
            </a:pPr>
            <a:r>
              <a:rPr lang="en-CA" sz="2800" spc="-150" dirty="0">
                <a:solidFill>
                  <a:srgbClr val="000000"/>
                </a:solidFill>
              </a:rPr>
              <a:t>Cost-Push Inflation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918215"/>
            <a:ext cx="7588462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Demand-Pull Inflation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708920"/>
            <a:ext cx="7588462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   Aggregate </a:t>
            </a:r>
            <a:r>
              <a:rPr lang="en-CA" sz="2800" spc="-150" dirty="0">
                <a:solidFill>
                  <a:srgbClr val="000000"/>
                </a:solidFill>
              </a:rPr>
              <a:t>Demand &gt; Aggregate Supply</a:t>
            </a:r>
          </a:p>
          <a:p>
            <a:pPr algn="l">
              <a:lnSpc>
                <a:spcPts val="3200"/>
              </a:lnSpc>
            </a:pPr>
            <a:endParaRPr lang="en-CA" sz="28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*</a:t>
            </a:r>
            <a:r>
              <a:rPr lang="en-CA" sz="2800" spc="-150" dirty="0">
                <a:solidFill>
                  <a:srgbClr val="000000"/>
                </a:solidFill>
              </a:rPr>
              <a:t>Aggregate demand = total demand for all goods and services produced in the economy. 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*Aggregate supply = total supply of all goods and services produced in the economy. 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9962" y="2636912"/>
            <a:ext cx="6724366" cy="720080"/>
          </a:xfrm>
          <a:prstGeom prst="rect">
            <a:avLst/>
          </a:prstGeom>
          <a:noFill/>
          <a:ln w="635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0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592" y="1772816"/>
            <a:ext cx="7344816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Demand-pull inflation occurs when there is </a:t>
            </a:r>
            <a:r>
              <a:rPr lang="en-CA" sz="2800" u="sng" spc="-150" dirty="0">
                <a:solidFill>
                  <a:srgbClr val="000000"/>
                </a:solidFill>
              </a:rPr>
              <a:t>too much money</a:t>
            </a:r>
            <a:r>
              <a:rPr lang="en-CA" sz="2800" spc="-150" dirty="0">
                <a:solidFill>
                  <a:srgbClr val="000000"/>
                </a:solidFill>
              </a:rPr>
              <a:t> in the economy and </a:t>
            </a:r>
            <a:r>
              <a:rPr lang="en-CA" sz="2800" u="sng" spc="-150" dirty="0">
                <a:solidFill>
                  <a:srgbClr val="000000"/>
                </a:solidFill>
              </a:rPr>
              <a:t>not enough goods/services</a:t>
            </a:r>
            <a:r>
              <a:rPr lang="en-CA" sz="2800" spc="-150" dirty="0">
                <a:solidFill>
                  <a:srgbClr val="000000"/>
                </a:solidFill>
              </a:rPr>
              <a:t>, “too many dollars chasing too few goods”.</a:t>
            </a:r>
          </a:p>
          <a:p>
            <a:pPr algn="l"/>
            <a:endParaRPr lang="en-CA" sz="900" spc="-150" dirty="0" smtClean="0">
              <a:solidFill>
                <a:srgbClr val="000000"/>
              </a:solidFill>
            </a:endParaRPr>
          </a:p>
          <a:p>
            <a:pPr algn="l"/>
            <a:endParaRPr lang="en-CA" sz="900" spc="-150" dirty="0" smtClean="0">
              <a:solidFill>
                <a:srgbClr val="000000"/>
              </a:solidFill>
            </a:endParaRPr>
          </a:p>
          <a:p>
            <a:pPr algn="l"/>
            <a:endParaRPr lang="en-CA" sz="9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Increased money supply could be a result of: increased employment levels, low tax rates, low interest rates, increased exports, etc…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/title slide">
  <a:themeElements>
    <a:clrScheme name="Custom 6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slide">
  <a:themeElements>
    <a:clrScheme name="Custom 5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A6A2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Incised90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1074</Words>
  <Application>Microsoft Office PowerPoint</Application>
  <PresentationFormat>On-screen Show (4:3)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Incised901 Lt BT</vt:lpstr>
      <vt:lpstr>Custom Design</vt:lpstr>
      <vt:lpstr>subtitle/title slide</vt:lpstr>
      <vt:lpstr>info slide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ferorek</dc:creator>
  <cp:lastModifiedBy>Ferorelli, Kristina</cp:lastModifiedBy>
  <cp:revision>54</cp:revision>
  <dcterms:created xsi:type="dcterms:W3CDTF">2015-05-19T15:54:27Z</dcterms:created>
  <dcterms:modified xsi:type="dcterms:W3CDTF">2016-11-15T20:54:24Z</dcterms:modified>
</cp:coreProperties>
</file>